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slideLayout" Target="../slideLayouts/slideLayout2.xml"/><Relationship Id="rId6"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2.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2.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2.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2.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2.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2.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2.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slideLayout" Target="../slideLayouts/slideLayout2.xml"/><Relationship Id="rId9"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sp>
        <p:nvSpPr>
          <p:cNvPr id="4" name="Text 0"/>
          <p:cNvSpPr/>
          <p:nvPr/>
        </p:nvSpPr>
        <p:spPr>
          <a:xfrm>
            <a:off x="685800" y="3118104"/>
            <a:ext cx="13267944" cy="841248"/>
          </a:xfrm>
          <a:prstGeom prst="rect">
            <a:avLst/>
          </a:prstGeom>
          <a:noFill/>
          <a:ln/>
        </p:spPr>
        <p:txBody>
          <a:bodyPr wrap="none" lIns="0" tIns="0" rIns="0" bIns="0" rtlCol="0" anchor="ctr"/>
          <a:lstStyle/>
          <a:p>
            <a:pPr algn="l" indent="0" marL="0">
              <a:lnSpc>
                <a:spcPts val="6620"/>
              </a:lnSpc>
              <a:buNone/>
            </a:pPr>
            <a:r>
              <a:rPr lang="en-US" sz="5290" dirty="0">
                <a:solidFill>
                  <a:srgbClr val="5E73F8"/>
                </a:solidFill>
                <a:latin typeface="思源黑体" pitchFamily="34" charset="0"/>
                <a:ea typeface="思源黑体" pitchFamily="34" charset="-122"/>
                <a:cs typeface="思源黑体" pitchFamily="34" charset="-120"/>
              </a:rPr>
              <a:t>Medicine Recommendation System</a:t>
            </a:r>
            <a:endParaRPr lang="en-US" sz="5290" dirty="0"/>
          </a:p>
        </p:txBody>
      </p:sp>
      <p:sp>
        <p:nvSpPr>
          <p:cNvPr id="5" name="Text 1"/>
          <p:cNvSpPr/>
          <p:nvPr/>
        </p:nvSpPr>
        <p:spPr>
          <a:xfrm>
            <a:off x="685800" y="4178808"/>
            <a:ext cx="13267944" cy="731520"/>
          </a:xfrm>
          <a:prstGeom prst="rect">
            <a:avLst/>
          </a:prstGeom>
          <a:noFill/>
          <a:ln/>
        </p:spPr>
        <p:txBody>
          <a:bodyPr wrap="square" lIns="0" tIns="0" rIns="0" bIns="0" rtlCol="0" anchor="ctr"/>
          <a:lstStyle/>
          <a:p>
            <a:pPr algn="l" indent="0" marL="0">
              <a:lnSpc>
                <a:spcPts val="1920"/>
              </a:lnSpc>
              <a:buNone/>
            </a:pPr>
            <a:r>
              <a:rPr lang="en-US" sz="1530" dirty="0">
                <a:solidFill>
                  <a:srgbClr val="171717"/>
                </a:solidFill>
                <a:latin typeface="思源黑体" pitchFamily="34" charset="0"/>
                <a:ea typeface="思源黑体" pitchFamily="34" charset="-122"/>
                <a:cs typeface="思源黑体" pitchFamily="34" charset="-120"/>
              </a:rPr>
              <a:t>A Medicine Recommendation System designed to predict potential diseases based on symptoms entered by users. It offers comprehensive disease descriptions, necessary precautions, recommended medications, tailored workout plans, and dietary suggestions aimed at facilitating user recovery. This innovative solution enhances user engagement and promotes better health management.</a:t>
            </a:r>
            <a:endParaRPr lang="en-US" sz="153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795528" y="2386584"/>
            <a:ext cx="4005072" cy="2642616"/>
          </a:xfrm>
          <a:prstGeom prst="rect">
            <a:avLst/>
          </a:prstGeom>
        </p:spPr>
      </p:pic>
      <p:pic>
        <p:nvPicPr>
          <p:cNvPr id="4" name="Image 2" descr="preencoded.png">    </p:cNvPr>
          <p:cNvPicPr>
            <a:picLocks noChangeAspect="1"/>
          </p:cNvPicPr>
          <p:nvPr/>
        </p:nvPicPr>
        <p:blipFill>
          <a:blip r:embed="rId3"/>
          <a:stretch>
            <a:fillRect/>
          </a:stretch>
        </p:blipFill>
        <p:spPr>
          <a:xfrm>
            <a:off x="5321808" y="2386584"/>
            <a:ext cx="4005072" cy="2642616"/>
          </a:xfrm>
          <a:prstGeom prst="rect">
            <a:avLst/>
          </a:prstGeom>
        </p:spPr>
      </p:pic>
      <p:pic>
        <p:nvPicPr>
          <p:cNvPr id="5" name="Image 3" descr="preencoded.png">    </p:cNvPr>
          <p:cNvPicPr>
            <a:picLocks noChangeAspect="1"/>
          </p:cNvPicPr>
          <p:nvPr/>
        </p:nvPicPr>
        <p:blipFill>
          <a:blip r:embed="rId4"/>
          <a:stretch>
            <a:fillRect/>
          </a:stretch>
        </p:blipFill>
        <p:spPr>
          <a:xfrm>
            <a:off x="9838944" y="2386584"/>
            <a:ext cx="4005072" cy="2642616"/>
          </a:xfrm>
          <a:prstGeom prst="rect">
            <a:avLst/>
          </a:prstGeom>
        </p:spPr>
      </p:pic>
      <p:sp>
        <p:nvSpPr>
          <p:cNvPr id="6" name="Text 0"/>
          <p:cNvSpPr/>
          <p:nvPr/>
        </p:nvSpPr>
        <p:spPr>
          <a:xfrm>
            <a:off x="685800" y="1444752"/>
            <a:ext cx="13267944" cy="612648"/>
          </a:xfrm>
          <a:prstGeom prst="rect">
            <a:avLst/>
          </a:prstGeom>
          <a:noFill/>
          <a:ln/>
        </p:spPr>
        <p:txBody>
          <a:bodyPr wrap="none" lIns="0" tIns="0" rIns="0" bIns="0" rtlCol="0" anchor="ctr"/>
          <a:lstStyle/>
          <a:p>
            <a:pPr algn="l" indent="0" marL="0">
              <a:lnSpc>
                <a:spcPts val="4800"/>
              </a:lnSpc>
              <a:buNone/>
            </a:pPr>
            <a:r>
              <a:rPr lang="en-US" sz="3840" dirty="0">
                <a:solidFill>
                  <a:srgbClr val="5E73F8"/>
                </a:solidFill>
                <a:latin typeface="思源黑体" pitchFamily="34" charset="0"/>
                <a:ea typeface="思源黑体" pitchFamily="34" charset="-122"/>
                <a:cs typeface="思源黑体" pitchFamily="34" charset="-120"/>
              </a:rPr>
              <a:t>Conclusion of the Medicine Recommendation System</a:t>
            </a:r>
            <a:endParaRPr lang="en-US" sz="3840" dirty="0"/>
          </a:p>
        </p:txBody>
      </p:sp>
      <p:sp>
        <p:nvSpPr>
          <p:cNvPr id="7" name="Text 1"/>
          <p:cNvSpPr/>
          <p:nvPr/>
        </p:nvSpPr>
        <p:spPr>
          <a:xfrm>
            <a:off x="795528" y="5221224"/>
            <a:ext cx="4005072" cy="310896"/>
          </a:xfrm>
          <a:prstGeom prst="rect">
            <a:avLst/>
          </a:prstGeom>
          <a:noFill/>
          <a:ln/>
        </p:spPr>
        <p:txBody>
          <a:bodyPr wrap="none" lIns="0" tIns="0" rIns="0" bIns="0" rtlCol="0" anchor="ctr"/>
          <a:lstStyle/>
          <a:p>
            <a:pPr algn="ctr" indent="0" marL="0">
              <a:lnSpc>
                <a:spcPts val="2400"/>
              </a:lnSpc>
              <a:buNone/>
            </a:pPr>
            <a:r>
              <a:rPr lang="en-US" sz="1920" dirty="0">
                <a:solidFill>
                  <a:srgbClr val="171717"/>
                </a:solidFill>
                <a:latin typeface="思源黑体" pitchFamily="34" charset="0"/>
                <a:ea typeface="思源黑体" pitchFamily="34" charset="-122"/>
                <a:cs typeface="思源黑体" pitchFamily="34" charset="-120"/>
              </a:rPr>
              <a:t>Holistic Health Approach</a:t>
            </a:r>
            <a:endParaRPr lang="en-US" sz="1920" dirty="0"/>
          </a:p>
        </p:txBody>
      </p:sp>
      <p:sp>
        <p:nvSpPr>
          <p:cNvPr id="8" name="Text 2"/>
          <p:cNvSpPr/>
          <p:nvPr/>
        </p:nvSpPr>
        <p:spPr>
          <a:xfrm>
            <a:off x="795528" y="5705856"/>
            <a:ext cx="4005072" cy="978408"/>
          </a:xfrm>
          <a:prstGeom prst="rect">
            <a:avLst/>
          </a:prstGeom>
          <a:noFill/>
          <a:ln/>
        </p:spPr>
        <p:txBody>
          <a:bodyPr wrap="square" lIns="0" tIns="0" rIns="0" bIns="0" rtlCol="0" anchor="ctr"/>
          <a:lstStyle/>
          <a:p>
            <a:pPr algn="ctr" indent="0" marL="0">
              <a:lnSpc>
                <a:spcPts val="1920"/>
              </a:lnSpc>
              <a:buNone/>
            </a:pPr>
            <a:r>
              <a:rPr lang="en-US" sz="1530" dirty="0">
                <a:solidFill>
                  <a:srgbClr val="171717"/>
                </a:solidFill>
                <a:latin typeface="思源黑体" pitchFamily="34" charset="0"/>
                <a:ea typeface="思源黑体" pitchFamily="34" charset="-122"/>
                <a:cs typeface="思源黑体" pitchFamily="34" charset="-120"/>
              </a:rPr>
              <a:t>This medicine recommendation system aims to improve user health by providing comprehensive, personalized care based on symptoms and lifestyle.</a:t>
            </a:r>
            <a:endParaRPr lang="en-US" sz="1530" dirty="0"/>
          </a:p>
        </p:txBody>
      </p:sp>
      <p:sp>
        <p:nvSpPr>
          <p:cNvPr id="9" name="Text 3"/>
          <p:cNvSpPr/>
          <p:nvPr/>
        </p:nvSpPr>
        <p:spPr>
          <a:xfrm>
            <a:off x="5321808" y="5221224"/>
            <a:ext cx="4005072" cy="310896"/>
          </a:xfrm>
          <a:prstGeom prst="rect">
            <a:avLst/>
          </a:prstGeom>
          <a:noFill/>
          <a:ln/>
        </p:spPr>
        <p:txBody>
          <a:bodyPr wrap="none" lIns="0" tIns="0" rIns="0" bIns="0" rtlCol="0" anchor="ctr"/>
          <a:lstStyle/>
          <a:p>
            <a:pPr algn="ctr" indent="0" marL="0">
              <a:lnSpc>
                <a:spcPts val="2400"/>
              </a:lnSpc>
              <a:buNone/>
            </a:pPr>
            <a:r>
              <a:rPr lang="en-US" sz="1920" dirty="0">
                <a:solidFill>
                  <a:srgbClr val="171717"/>
                </a:solidFill>
                <a:latin typeface="思源黑体" pitchFamily="34" charset="0"/>
                <a:ea typeface="思源黑体" pitchFamily="34" charset="-122"/>
                <a:cs typeface="思源黑体" pitchFamily="34" charset="-120"/>
              </a:rPr>
              <a:t>Empowering Users</a:t>
            </a:r>
            <a:endParaRPr lang="en-US" sz="1920" dirty="0"/>
          </a:p>
        </p:txBody>
      </p:sp>
      <p:sp>
        <p:nvSpPr>
          <p:cNvPr id="10" name="Text 4"/>
          <p:cNvSpPr/>
          <p:nvPr/>
        </p:nvSpPr>
        <p:spPr>
          <a:xfrm>
            <a:off x="5321808" y="5705856"/>
            <a:ext cx="4005072" cy="978408"/>
          </a:xfrm>
          <a:prstGeom prst="rect">
            <a:avLst/>
          </a:prstGeom>
          <a:noFill/>
          <a:ln/>
        </p:spPr>
        <p:txBody>
          <a:bodyPr wrap="square" lIns="0" tIns="0" rIns="0" bIns="0" rtlCol="0" anchor="ctr"/>
          <a:lstStyle/>
          <a:p>
            <a:pPr algn="ctr" indent="0" marL="0">
              <a:lnSpc>
                <a:spcPts val="1920"/>
              </a:lnSpc>
              <a:buNone/>
            </a:pPr>
            <a:r>
              <a:rPr lang="en-US" sz="1530" dirty="0">
                <a:solidFill>
                  <a:srgbClr val="171717"/>
                </a:solidFill>
                <a:latin typeface="思源黑体" pitchFamily="34" charset="0"/>
                <a:ea typeface="思源黑体" pitchFamily="34" charset="-122"/>
                <a:cs typeface="思源黑体" pitchFamily="34" charset="-120"/>
              </a:rPr>
              <a:t>By educating users about their health conditions and offering actionable recommendations, the system empowers individuals to take charge of their health.</a:t>
            </a:r>
            <a:endParaRPr lang="en-US" sz="1530" dirty="0"/>
          </a:p>
        </p:txBody>
      </p:sp>
      <p:sp>
        <p:nvSpPr>
          <p:cNvPr id="11" name="Text 5"/>
          <p:cNvSpPr/>
          <p:nvPr/>
        </p:nvSpPr>
        <p:spPr>
          <a:xfrm>
            <a:off x="9838944" y="5221224"/>
            <a:ext cx="4005072" cy="310896"/>
          </a:xfrm>
          <a:prstGeom prst="rect">
            <a:avLst/>
          </a:prstGeom>
          <a:noFill/>
          <a:ln/>
        </p:spPr>
        <p:txBody>
          <a:bodyPr wrap="none" lIns="0" tIns="0" rIns="0" bIns="0" rtlCol="0" anchor="ctr"/>
          <a:lstStyle/>
          <a:p>
            <a:pPr algn="ctr" indent="0" marL="0">
              <a:lnSpc>
                <a:spcPts val="2400"/>
              </a:lnSpc>
              <a:buNone/>
            </a:pPr>
            <a:r>
              <a:rPr lang="en-US" sz="1920" dirty="0">
                <a:solidFill>
                  <a:srgbClr val="171717"/>
                </a:solidFill>
                <a:latin typeface="思源黑体" pitchFamily="34" charset="0"/>
                <a:ea typeface="思源黑体" pitchFamily="34" charset="-122"/>
                <a:cs typeface="思源黑体" pitchFamily="34" charset="-120"/>
              </a:rPr>
              <a:t>Future Potential</a:t>
            </a:r>
            <a:endParaRPr lang="en-US" sz="1920" dirty="0"/>
          </a:p>
        </p:txBody>
      </p:sp>
      <p:sp>
        <p:nvSpPr>
          <p:cNvPr id="12" name="Text 6"/>
          <p:cNvSpPr/>
          <p:nvPr/>
        </p:nvSpPr>
        <p:spPr>
          <a:xfrm>
            <a:off x="9838944" y="5705856"/>
            <a:ext cx="4005072" cy="978408"/>
          </a:xfrm>
          <a:prstGeom prst="rect">
            <a:avLst/>
          </a:prstGeom>
          <a:noFill/>
          <a:ln/>
        </p:spPr>
        <p:txBody>
          <a:bodyPr wrap="square" lIns="0" tIns="0" rIns="0" bIns="0" rtlCol="0" anchor="ctr"/>
          <a:lstStyle/>
          <a:p>
            <a:pPr algn="ctr" indent="0" marL="0">
              <a:lnSpc>
                <a:spcPts val="1920"/>
              </a:lnSpc>
              <a:buNone/>
            </a:pPr>
            <a:r>
              <a:rPr lang="en-US" sz="1530" dirty="0">
                <a:solidFill>
                  <a:srgbClr val="171717"/>
                </a:solidFill>
                <a:latin typeface="思源黑体" pitchFamily="34" charset="0"/>
                <a:ea typeface="思源黑体" pitchFamily="34" charset="-122"/>
                <a:cs typeface="思源黑体" pitchFamily="34" charset="-120"/>
              </a:rPr>
              <a:t>With ongoing improvements and expansions, this system has the potential to become an essential tool in preventive healthcare and wellness management.</a:t>
            </a:r>
            <a:endParaRPr lang="en-US" sz="153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2203704" y="3355848"/>
            <a:ext cx="1207008" cy="1207008"/>
          </a:xfrm>
          <a:prstGeom prst="rect">
            <a:avLst/>
          </a:prstGeom>
        </p:spPr>
      </p:pic>
      <p:pic>
        <p:nvPicPr>
          <p:cNvPr id="4" name="Image 2" descr="preencoded.png">    </p:cNvPr>
          <p:cNvPicPr>
            <a:picLocks noChangeAspect="1"/>
          </p:cNvPicPr>
          <p:nvPr/>
        </p:nvPicPr>
        <p:blipFill>
          <a:blip r:embed="rId3"/>
          <a:stretch>
            <a:fillRect/>
          </a:stretch>
        </p:blipFill>
        <p:spPr>
          <a:xfrm>
            <a:off x="6720840" y="3355848"/>
            <a:ext cx="1207008" cy="1207008"/>
          </a:xfrm>
          <a:prstGeom prst="rect">
            <a:avLst/>
          </a:prstGeom>
        </p:spPr>
      </p:pic>
      <p:pic>
        <p:nvPicPr>
          <p:cNvPr id="5" name="Image 3" descr="preencoded.png">    </p:cNvPr>
          <p:cNvPicPr>
            <a:picLocks noChangeAspect="1"/>
          </p:cNvPicPr>
          <p:nvPr/>
        </p:nvPicPr>
        <p:blipFill>
          <a:blip r:embed="rId4"/>
          <a:stretch>
            <a:fillRect/>
          </a:stretch>
        </p:blipFill>
        <p:spPr>
          <a:xfrm>
            <a:off x="11237976" y="3355848"/>
            <a:ext cx="1207008" cy="1207008"/>
          </a:xfrm>
          <a:prstGeom prst="rect">
            <a:avLst/>
          </a:prstGeom>
        </p:spPr>
      </p:pic>
      <p:sp>
        <p:nvSpPr>
          <p:cNvPr id="6" name="Text 0"/>
          <p:cNvSpPr/>
          <p:nvPr/>
        </p:nvSpPr>
        <p:spPr>
          <a:xfrm>
            <a:off x="685800" y="2414016"/>
            <a:ext cx="13267944" cy="612648"/>
          </a:xfrm>
          <a:prstGeom prst="rect">
            <a:avLst/>
          </a:prstGeom>
          <a:noFill/>
          <a:ln/>
        </p:spPr>
        <p:txBody>
          <a:bodyPr wrap="none" lIns="0" tIns="0" rIns="0" bIns="0" rtlCol="0" anchor="ctr"/>
          <a:lstStyle/>
          <a:p>
            <a:pPr algn="l" indent="0" marL="0">
              <a:lnSpc>
                <a:spcPts val="4800"/>
              </a:lnSpc>
              <a:buNone/>
            </a:pPr>
            <a:r>
              <a:rPr lang="en-US" sz="3840" dirty="0">
                <a:solidFill>
                  <a:srgbClr val="5E73F8"/>
                </a:solidFill>
                <a:latin typeface="思源黑体" pitchFamily="34" charset="0"/>
                <a:ea typeface="思源黑体" pitchFamily="34" charset="-122"/>
                <a:cs typeface="思源黑体" pitchFamily="34" charset="-120"/>
              </a:rPr>
              <a:t>System Overview</a:t>
            </a:r>
            <a:endParaRPr lang="en-US" sz="3840" dirty="0"/>
          </a:p>
        </p:txBody>
      </p:sp>
      <p:sp>
        <p:nvSpPr>
          <p:cNvPr id="7" name="Text 1"/>
          <p:cNvSpPr/>
          <p:nvPr/>
        </p:nvSpPr>
        <p:spPr>
          <a:xfrm>
            <a:off x="795528" y="4745736"/>
            <a:ext cx="4005072" cy="310896"/>
          </a:xfrm>
          <a:prstGeom prst="rect">
            <a:avLst/>
          </a:prstGeom>
          <a:noFill/>
          <a:ln/>
        </p:spPr>
        <p:txBody>
          <a:bodyPr wrap="none" lIns="0" tIns="0" rIns="0" bIns="0" rtlCol="0" anchor="ctr"/>
          <a:lstStyle/>
          <a:p>
            <a:pPr algn="ctr" indent="0" marL="0">
              <a:lnSpc>
                <a:spcPts val="2400"/>
              </a:lnSpc>
              <a:buNone/>
            </a:pPr>
            <a:r>
              <a:rPr lang="en-US" sz="1920" dirty="0">
                <a:solidFill>
                  <a:srgbClr val="171717"/>
                </a:solidFill>
                <a:latin typeface="思源黑体" pitchFamily="34" charset="0"/>
                <a:ea typeface="思源黑体" pitchFamily="34" charset="-122"/>
                <a:cs typeface="思源黑体" pitchFamily="34" charset="-120"/>
              </a:rPr>
              <a:t>Purpose of the System</a:t>
            </a:r>
            <a:endParaRPr lang="en-US" sz="1920" dirty="0"/>
          </a:p>
        </p:txBody>
      </p:sp>
      <p:sp>
        <p:nvSpPr>
          <p:cNvPr id="8" name="Text 2"/>
          <p:cNvSpPr/>
          <p:nvPr/>
        </p:nvSpPr>
        <p:spPr>
          <a:xfrm>
            <a:off x="795528" y="5230368"/>
            <a:ext cx="4005072" cy="493776"/>
          </a:xfrm>
          <a:prstGeom prst="rect">
            <a:avLst/>
          </a:prstGeom>
          <a:noFill/>
          <a:ln/>
        </p:spPr>
        <p:txBody>
          <a:bodyPr wrap="square" lIns="0" tIns="0" rIns="0" bIns="0" rtlCol="0" anchor="ctr"/>
          <a:lstStyle/>
          <a:p>
            <a:pPr algn="ctr" indent="0" marL="0">
              <a:lnSpc>
                <a:spcPts val="1920"/>
              </a:lnSpc>
              <a:buNone/>
            </a:pPr>
            <a:r>
              <a:rPr lang="en-US" sz="1530" dirty="0">
                <a:solidFill>
                  <a:srgbClr val="171717"/>
                </a:solidFill>
                <a:latin typeface="思源黑体" pitchFamily="34" charset="0"/>
                <a:ea typeface="思源黑体" pitchFamily="34" charset="-122"/>
                <a:cs typeface="思源黑体" pitchFamily="34" charset="-120"/>
              </a:rPr>
              <a:t>Assist users in identifying potential diseases based on symptoms.</a:t>
            </a:r>
            <a:endParaRPr lang="en-US" sz="1530" dirty="0"/>
          </a:p>
        </p:txBody>
      </p:sp>
      <p:sp>
        <p:nvSpPr>
          <p:cNvPr id="9" name="Text 3"/>
          <p:cNvSpPr/>
          <p:nvPr/>
        </p:nvSpPr>
        <p:spPr>
          <a:xfrm>
            <a:off x="5321808" y="4745736"/>
            <a:ext cx="4005072" cy="310896"/>
          </a:xfrm>
          <a:prstGeom prst="rect">
            <a:avLst/>
          </a:prstGeom>
          <a:noFill/>
          <a:ln/>
        </p:spPr>
        <p:txBody>
          <a:bodyPr wrap="none" lIns="0" tIns="0" rIns="0" bIns="0" rtlCol="0" anchor="ctr"/>
          <a:lstStyle/>
          <a:p>
            <a:pPr algn="ctr" indent="0" marL="0">
              <a:lnSpc>
                <a:spcPts val="2400"/>
              </a:lnSpc>
              <a:buNone/>
            </a:pPr>
            <a:r>
              <a:rPr lang="en-US" sz="1920" dirty="0">
                <a:solidFill>
                  <a:srgbClr val="171717"/>
                </a:solidFill>
                <a:latin typeface="思源黑体" pitchFamily="34" charset="0"/>
                <a:ea typeface="思源黑体" pitchFamily="34" charset="-122"/>
                <a:cs typeface="思源黑体" pitchFamily="34" charset="-120"/>
              </a:rPr>
              <a:t>User Interaction</a:t>
            </a:r>
            <a:endParaRPr lang="en-US" sz="1920" dirty="0"/>
          </a:p>
        </p:txBody>
      </p:sp>
      <p:sp>
        <p:nvSpPr>
          <p:cNvPr id="10" name="Text 4"/>
          <p:cNvSpPr/>
          <p:nvPr/>
        </p:nvSpPr>
        <p:spPr>
          <a:xfrm>
            <a:off x="5321808" y="5230368"/>
            <a:ext cx="4005072" cy="493776"/>
          </a:xfrm>
          <a:prstGeom prst="rect">
            <a:avLst/>
          </a:prstGeom>
          <a:noFill/>
          <a:ln/>
        </p:spPr>
        <p:txBody>
          <a:bodyPr wrap="square" lIns="0" tIns="0" rIns="0" bIns="0" rtlCol="0" anchor="ctr"/>
          <a:lstStyle/>
          <a:p>
            <a:pPr algn="ctr" indent="0" marL="0">
              <a:lnSpc>
                <a:spcPts val="1920"/>
              </a:lnSpc>
              <a:buNone/>
            </a:pPr>
            <a:r>
              <a:rPr lang="en-US" sz="1530" dirty="0">
                <a:solidFill>
                  <a:srgbClr val="171717"/>
                </a:solidFill>
                <a:latin typeface="思源黑体" pitchFamily="34" charset="0"/>
                <a:ea typeface="思源黑体" pitchFamily="34" charset="-122"/>
                <a:cs typeface="思源黑体" pitchFamily="34" charset="-120"/>
              </a:rPr>
              <a:t>Users input symptoms for the system to analyze and predict diseases.</a:t>
            </a:r>
            <a:endParaRPr lang="en-US" sz="1530" dirty="0"/>
          </a:p>
        </p:txBody>
      </p:sp>
      <p:sp>
        <p:nvSpPr>
          <p:cNvPr id="11" name="Text 5"/>
          <p:cNvSpPr/>
          <p:nvPr/>
        </p:nvSpPr>
        <p:spPr>
          <a:xfrm>
            <a:off x="9838944" y="4745736"/>
            <a:ext cx="4005072" cy="310896"/>
          </a:xfrm>
          <a:prstGeom prst="rect">
            <a:avLst/>
          </a:prstGeom>
          <a:noFill/>
          <a:ln/>
        </p:spPr>
        <p:txBody>
          <a:bodyPr wrap="none" lIns="0" tIns="0" rIns="0" bIns="0" rtlCol="0" anchor="ctr"/>
          <a:lstStyle/>
          <a:p>
            <a:pPr algn="ctr" indent="0" marL="0">
              <a:lnSpc>
                <a:spcPts val="2400"/>
              </a:lnSpc>
              <a:buNone/>
            </a:pPr>
            <a:r>
              <a:rPr lang="en-US" sz="1920" dirty="0">
                <a:solidFill>
                  <a:srgbClr val="171717"/>
                </a:solidFill>
                <a:latin typeface="思源黑体" pitchFamily="34" charset="0"/>
                <a:ea typeface="思源黑体" pitchFamily="34" charset="-122"/>
                <a:cs typeface="思源黑体" pitchFamily="34" charset="-120"/>
              </a:rPr>
              <a:t>Comprehensive Guidance</a:t>
            </a:r>
            <a:endParaRPr lang="en-US" sz="1920" dirty="0"/>
          </a:p>
        </p:txBody>
      </p:sp>
      <p:sp>
        <p:nvSpPr>
          <p:cNvPr id="12" name="Text 6"/>
          <p:cNvSpPr/>
          <p:nvPr/>
        </p:nvSpPr>
        <p:spPr>
          <a:xfrm>
            <a:off x="9838944" y="5230368"/>
            <a:ext cx="4005072" cy="493776"/>
          </a:xfrm>
          <a:prstGeom prst="rect">
            <a:avLst/>
          </a:prstGeom>
          <a:noFill/>
          <a:ln/>
        </p:spPr>
        <p:txBody>
          <a:bodyPr wrap="square" lIns="0" tIns="0" rIns="0" bIns="0" rtlCol="0" anchor="ctr"/>
          <a:lstStyle/>
          <a:p>
            <a:pPr algn="ctr" indent="0" marL="0">
              <a:lnSpc>
                <a:spcPts val="1920"/>
              </a:lnSpc>
              <a:buNone/>
            </a:pPr>
            <a:r>
              <a:rPr lang="en-US" sz="1530" dirty="0">
                <a:solidFill>
                  <a:srgbClr val="171717"/>
                </a:solidFill>
                <a:latin typeface="思源黑体" pitchFamily="34" charset="0"/>
                <a:ea typeface="思源黑体" pitchFamily="34" charset="-122"/>
                <a:cs typeface="思源黑体" pitchFamily="34" charset="-120"/>
              </a:rPr>
              <a:t>Recommend medications, workouts, and diet plans for holistic health management.</a:t>
            </a:r>
            <a:endParaRPr lang="en-US" sz="153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5001768" y="2212848"/>
            <a:ext cx="4645152" cy="4645152"/>
          </a:xfrm>
          <a:prstGeom prst="rect">
            <a:avLst/>
          </a:prstGeom>
        </p:spPr>
      </p:pic>
      <p:pic>
        <p:nvPicPr>
          <p:cNvPr id="4" name="Image 2" descr="preencoded.png">    </p:cNvPr>
          <p:cNvPicPr>
            <a:picLocks noChangeAspect="1"/>
          </p:cNvPicPr>
          <p:nvPr/>
        </p:nvPicPr>
        <p:blipFill>
          <a:blip r:embed="rId3"/>
          <a:stretch>
            <a:fillRect/>
          </a:stretch>
        </p:blipFill>
        <p:spPr>
          <a:xfrm>
            <a:off x="5001768" y="2212848"/>
            <a:ext cx="4645152" cy="4645152"/>
          </a:xfrm>
          <a:prstGeom prst="rect">
            <a:avLst/>
          </a:prstGeom>
        </p:spPr>
      </p:pic>
      <p:pic>
        <p:nvPicPr>
          <p:cNvPr id="5" name="Image 3" descr="preencoded.png">    </p:cNvPr>
          <p:cNvPicPr>
            <a:picLocks noChangeAspect="1"/>
          </p:cNvPicPr>
          <p:nvPr/>
        </p:nvPicPr>
        <p:blipFill>
          <a:blip r:embed="rId4"/>
          <a:stretch>
            <a:fillRect/>
          </a:stretch>
        </p:blipFill>
        <p:spPr>
          <a:xfrm>
            <a:off x="5001768" y="2212848"/>
            <a:ext cx="4645152" cy="4645152"/>
          </a:xfrm>
          <a:prstGeom prst="rect">
            <a:avLst/>
          </a:prstGeom>
        </p:spPr>
      </p:pic>
      <p:sp>
        <p:nvSpPr>
          <p:cNvPr id="6" name="Text 0"/>
          <p:cNvSpPr/>
          <p:nvPr/>
        </p:nvSpPr>
        <p:spPr>
          <a:xfrm>
            <a:off x="685800" y="1380744"/>
            <a:ext cx="13267944" cy="612648"/>
          </a:xfrm>
          <a:prstGeom prst="rect">
            <a:avLst/>
          </a:prstGeom>
          <a:noFill/>
          <a:ln/>
        </p:spPr>
        <p:txBody>
          <a:bodyPr wrap="none" lIns="0" tIns="0" rIns="0" bIns="0" rtlCol="0" anchor="ctr"/>
          <a:lstStyle/>
          <a:p>
            <a:pPr algn="l" indent="0" marL="0">
              <a:lnSpc>
                <a:spcPts val="4800"/>
              </a:lnSpc>
              <a:buNone/>
            </a:pPr>
            <a:r>
              <a:rPr lang="en-US" sz="3840" dirty="0">
                <a:solidFill>
                  <a:srgbClr val="5E73F8"/>
                </a:solidFill>
                <a:latin typeface="思源黑体" pitchFamily="34" charset="0"/>
                <a:ea typeface="思源黑体" pitchFamily="34" charset="-122"/>
                <a:cs typeface="思源黑体" pitchFamily="34" charset="-120"/>
              </a:rPr>
              <a:t>Disease Prediction Mechanism</a:t>
            </a:r>
            <a:endParaRPr lang="en-US" sz="3840" dirty="0"/>
          </a:p>
        </p:txBody>
      </p:sp>
      <p:sp>
        <p:nvSpPr>
          <p:cNvPr id="7" name="Text 1"/>
          <p:cNvSpPr/>
          <p:nvPr/>
        </p:nvSpPr>
        <p:spPr>
          <a:xfrm>
            <a:off x="786384" y="3785616"/>
            <a:ext cx="3538728" cy="310896"/>
          </a:xfrm>
          <a:prstGeom prst="rect">
            <a:avLst/>
          </a:prstGeom>
          <a:noFill/>
          <a:ln/>
        </p:spPr>
        <p:txBody>
          <a:bodyPr wrap="none" lIns="0" tIns="0" rIns="0" bIns="0" rtlCol="0" anchor="ctr"/>
          <a:lstStyle/>
          <a:p>
            <a:pPr algn="r" indent="0" marL="0">
              <a:lnSpc>
                <a:spcPts val="2400"/>
              </a:lnSpc>
              <a:buNone/>
            </a:pPr>
            <a:r>
              <a:rPr lang="en-US" sz="1920" dirty="0">
                <a:solidFill>
                  <a:srgbClr val="171717"/>
                </a:solidFill>
                <a:latin typeface="思源黑体" pitchFamily="34" charset="0"/>
                <a:ea typeface="思源黑体" pitchFamily="34" charset="-122"/>
                <a:cs typeface="思源黑体" pitchFamily="34" charset="-120"/>
              </a:rPr>
              <a:t>Symptom Analysis</a:t>
            </a:r>
            <a:endParaRPr lang="en-US" sz="1920" dirty="0"/>
          </a:p>
        </p:txBody>
      </p:sp>
      <p:sp>
        <p:nvSpPr>
          <p:cNvPr id="8" name="Text 2"/>
          <p:cNvSpPr/>
          <p:nvPr/>
        </p:nvSpPr>
        <p:spPr>
          <a:xfrm>
            <a:off x="786384" y="4306824"/>
            <a:ext cx="3538728" cy="978408"/>
          </a:xfrm>
          <a:prstGeom prst="rect">
            <a:avLst/>
          </a:prstGeom>
          <a:noFill/>
          <a:ln/>
        </p:spPr>
        <p:txBody>
          <a:bodyPr wrap="square" lIns="0" tIns="0" rIns="0" bIns="0" rtlCol="0" anchor="ctr"/>
          <a:lstStyle/>
          <a:p>
            <a:pPr algn="r" indent="0" marL="0">
              <a:lnSpc>
                <a:spcPts val="1920"/>
              </a:lnSpc>
              <a:buNone/>
            </a:pPr>
            <a:r>
              <a:rPr lang="en-US" sz="1530" dirty="0">
                <a:solidFill>
                  <a:srgbClr val="171717"/>
                </a:solidFill>
                <a:latin typeface="思源黑体" pitchFamily="34" charset="0"/>
                <a:ea typeface="思源黑体" pitchFamily="34" charset="-122"/>
                <a:cs typeface="思源黑体" pitchFamily="34" charset="-120"/>
              </a:rPr>
              <a:t>The system utilizes algorithms to evaluate symptoms entered by users, enhancing accuracy in disease prediction.</a:t>
            </a:r>
            <a:endParaRPr lang="en-US" sz="1530" dirty="0"/>
          </a:p>
        </p:txBody>
      </p:sp>
      <p:sp>
        <p:nvSpPr>
          <p:cNvPr id="9" name="Text 3"/>
          <p:cNvSpPr/>
          <p:nvPr/>
        </p:nvSpPr>
        <p:spPr>
          <a:xfrm>
            <a:off x="5623560" y="4352544"/>
            <a:ext cx="137160" cy="365760"/>
          </a:xfrm>
          <a:prstGeom prst="rect">
            <a:avLst/>
          </a:prstGeom>
          <a:noFill/>
          <a:ln/>
        </p:spPr>
        <p:txBody>
          <a:bodyPr wrap="none" lIns="0" tIns="0" rIns="0" bIns="0" rtlCol="0" anchor="ctr"/>
          <a:lstStyle/>
          <a:p>
            <a:pPr algn="l" indent="0" marL="0">
              <a:lnSpc>
                <a:spcPts val="2300"/>
              </a:lnSpc>
              <a:buNone/>
            </a:pPr>
            <a:r>
              <a:rPr lang="en-US" sz="1920" dirty="0">
                <a:solidFill>
                  <a:srgbClr val="4A4A4A"/>
                </a:solidFill>
                <a:latin typeface="思源黑体" pitchFamily="34" charset="0"/>
                <a:ea typeface="思源黑体" pitchFamily="34" charset="-122"/>
                <a:cs typeface="思源黑体" pitchFamily="34" charset="-120"/>
              </a:rPr>
              <a:t>1</a:t>
            </a:r>
            <a:endParaRPr lang="en-US" sz="1920" dirty="0"/>
          </a:p>
        </p:txBody>
      </p:sp>
      <p:sp>
        <p:nvSpPr>
          <p:cNvPr id="10" name="Text 4"/>
          <p:cNvSpPr/>
          <p:nvPr/>
        </p:nvSpPr>
        <p:spPr>
          <a:xfrm>
            <a:off x="8065008" y="2944368"/>
            <a:ext cx="137160" cy="365760"/>
          </a:xfrm>
          <a:prstGeom prst="rect">
            <a:avLst/>
          </a:prstGeom>
          <a:noFill/>
          <a:ln/>
        </p:spPr>
        <p:txBody>
          <a:bodyPr wrap="none" lIns="0" tIns="0" rIns="0" bIns="0" rtlCol="0" anchor="ctr"/>
          <a:lstStyle/>
          <a:p>
            <a:pPr algn="l" indent="0" marL="0">
              <a:lnSpc>
                <a:spcPts val="2300"/>
              </a:lnSpc>
              <a:buNone/>
            </a:pPr>
            <a:r>
              <a:rPr lang="en-US" sz="1920" dirty="0">
                <a:solidFill>
                  <a:srgbClr val="4A4A4A"/>
                </a:solidFill>
                <a:latin typeface="思源黑体" pitchFamily="34" charset="0"/>
                <a:ea typeface="思源黑体" pitchFamily="34" charset="-122"/>
                <a:cs typeface="思源黑体" pitchFamily="34" charset="-120"/>
              </a:rPr>
              <a:t>2</a:t>
            </a:r>
            <a:endParaRPr lang="en-US" sz="1920" dirty="0"/>
          </a:p>
        </p:txBody>
      </p:sp>
      <p:sp>
        <p:nvSpPr>
          <p:cNvPr id="11" name="Text 5"/>
          <p:cNvSpPr/>
          <p:nvPr/>
        </p:nvSpPr>
        <p:spPr>
          <a:xfrm>
            <a:off x="8065008" y="5760720"/>
            <a:ext cx="137160" cy="365760"/>
          </a:xfrm>
          <a:prstGeom prst="rect">
            <a:avLst/>
          </a:prstGeom>
          <a:noFill/>
          <a:ln/>
        </p:spPr>
        <p:txBody>
          <a:bodyPr wrap="none" lIns="0" tIns="0" rIns="0" bIns="0" rtlCol="0" anchor="ctr"/>
          <a:lstStyle/>
          <a:p>
            <a:pPr algn="l" indent="0" marL="0">
              <a:lnSpc>
                <a:spcPts val="2300"/>
              </a:lnSpc>
              <a:buNone/>
            </a:pPr>
            <a:r>
              <a:rPr lang="en-US" sz="1920" dirty="0">
                <a:solidFill>
                  <a:srgbClr val="4A4A4A"/>
                </a:solidFill>
                <a:latin typeface="思源黑体" pitchFamily="34" charset="0"/>
                <a:ea typeface="思源黑体" pitchFamily="34" charset="-122"/>
                <a:cs typeface="思源黑体" pitchFamily="34" charset="-120"/>
              </a:rPr>
              <a:t>3</a:t>
            </a:r>
            <a:endParaRPr lang="en-US" sz="1920" dirty="0"/>
          </a:p>
        </p:txBody>
      </p:sp>
      <p:sp>
        <p:nvSpPr>
          <p:cNvPr id="12" name="Text 6"/>
          <p:cNvSpPr/>
          <p:nvPr/>
        </p:nvSpPr>
        <p:spPr>
          <a:xfrm>
            <a:off x="9930384" y="2551176"/>
            <a:ext cx="3922776" cy="310896"/>
          </a:xfrm>
          <a:prstGeom prst="rect">
            <a:avLst/>
          </a:prstGeom>
          <a:noFill/>
          <a:ln/>
        </p:spPr>
        <p:txBody>
          <a:bodyPr wrap="none" lIns="0" tIns="0" rIns="0" bIns="0" rtlCol="0" anchor="ctr"/>
          <a:lstStyle/>
          <a:p>
            <a:pPr algn="l" indent="0" marL="0">
              <a:lnSpc>
                <a:spcPts val="2400"/>
              </a:lnSpc>
              <a:buNone/>
            </a:pPr>
            <a:r>
              <a:rPr lang="en-US" sz="1920" dirty="0">
                <a:solidFill>
                  <a:srgbClr val="171717"/>
                </a:solidFill>
                <a:latin typeface="思源黑体" pitchFamily="34" charset="0"/>
                <a:ea typeface="思源黑体" pitchFamily="34" charset="-122"/>
                <a:cs typeface="思源黑体" pitchFamily="34" charset="-120"/>
              </a:rPr>
              <a:t>Machine Learning Models</a:t>
            </a:r>
            <a:endParaRPr lang="en-US" sz="1920" dirty="0"/>
          </a:p>
        </p:txBody>
      </p:sp>
      <p:sp>
        <p:nvSpPr>
          <p:cNvPr id="13" name="Text 7"/>
          <p:cNvSpPr/>
          <p:nvPr/>
        </p:nvSpPr>
        <p:spPr>
          <a:xfrm>
            <a:off x="9930384" y="3072384"/>
            <a:ext cx="3922776" cy="978408"/>
          </a:xfrm>
          <a:prstGeom prst="rect">
            <a:avLst/>
          </a:prstGeom>
          <a:noFill/>
          <a:ln/>
        </p:spPr>
        <p:txBody>
          <a:bodyPr wrap="square" lIns="0" tIns="0" rIns="0" bIns="0" rtlCol="0" anchor="ctr"/>
          <a:lstStyle/>
          <a:p>
            <a:pPr algn="l" indent="0" marL="0">
              <a:lnSpc>
                <a:spcPts val="1920"/>
              </a:lnSpc>
              <a:buNone/>
            </a:pPr>
            <a:r>
              <a:rPr lang="en-US" sz="1530" dirty="0">
                <a:solidFill>
                  <a:srgbClr val="171717"/>
                </a:solidFill>
                <a:latin typeface="思源黑体" pitchFamily="34" charset="0"/>
                <a:ea typeface="思源黑体" pitchFamily="34" charset="-122"/>
                <a:cs typeface="思源黑体" pitchFamily="34" charset="-120"/>
              </a:rPr>
              <a:t>Advanced machine learning models will be employed to continuously improve the prediction accuracy based on user data and feedback.</a:t>
            </a:r>
            <a:endParaRPr lang="en-US" sz="1530" dirty="0"/>
          </a:p>
        </p:txBody>
      </p:sp>
      <p:sp>
        <p:nvSpPr>
          <p:cNvPr id="14" name="Text 8"/>
          <p:cNvSpPr/>
          <p:nvPr/>
        </p:nvSpPr>
        <p:spPr>
          <a:xfrm>
            <a:off x="9930384" y="5020056"/>
            <a:ext cx="3922776" cy="310896"/>
          </a:xfrm>
          <a:prstGeom prst="rect">
            <a:avLst/>
          </a:prstGeom>
          <a:noFill/>
          <a:ln/>
        </p:spPr>
        <p:txBody>
          <a:bodyPr wrap="none" lIns="0" tIns="0" rIns="0" bIns="0" rtlCol="0" anchor="ctr"/>
          <a:lstStyle/>
          <a:p>
            <a:pPr algn="l" indent="0" marL="0">
              <a:lnSpc>
                <a:spcPts val="2400"/>
              </a:lnSpc>
              <a:buNone/>
            </a:pPr>
            <a:r>
              <a:rPr lang="en-US" sz="1920" dirty="0">
                <a:solidFill>
                  <a:srgbClr val="171717"/>
                </a:solidFill>
                <a:latin typeface="思源黑体" pitchFamily="34" charset="0"/>
                <a:ea typeface="思源黑体" pitchFamily="34" charset="-122"/>
                <a:cs typeface="思源黑体" pitchFamily="34" charset="-120"/>
              </a:rPr>
              <a:t>Database of Diseases</a:t>
            </a:r>
            <a:endParaRPr lang="en-US" sz="1920" dirty="0"/>
          </a:p>
        </p:txBody>
      </p:sp>
      <p:sp>
        <p:nvSpPr>
          <p:cNvPr id="15" name="Text 9"/>
          <p:cNvSpPr/>
          <p:nvPr/>
        </p:nvSpPr>
        <p:spPr>
          <a:xfrm>
            <a:off x="9930384" y="5541264"/>
            <a:ext cx="3922776" cy="978408"/>
          </a:xfrm>
          <a:prstGeom prst="rect">
            <a:avLst/>
          </a:prstGeom>
          <a:noFill/>
          <a:ln/>
        </p:spPr>
        <p:txBody>
          <a:bodyPr wrap="square" lIns="0" tIns="0" rIns="0" bIns="0" rtlCol="0" anchor="ctr"/>
          <a:lstStyle/>
          <a:p>
            <a:pPr algn="l" indent="0" marL="0">
              <a:lnSpc>
                <a:spcPts val="1920"/>
              </a:lnSpc>
              <a:buNone/>
            </a:pPr>
            <a:r>
              <a:rPr lang="en-US" sz="1530" dirty="0">
                <a:solidFill>
                  <a:srgbClr val="171717"/>
                </a:solidFill>
                <a:latin typeface="思源黑体" pitchFamily="34" charset="0"/>
                <a:ea typeface="思源黑体" pitchFamily="34" charset="-122"/>
                <a:cs typeface="思源黑体" pitchFamily="34" charset="-120"/>
              </a:rPr>
              <a:t>A comprehensive database of diseases and their symptoms will be maintained to ensure up-to-date and reliable information for users.</a:t>
            </a:r>
            <a:endParaRPr lang="en-US" sz="153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9656064" y="0"/>
            <a:ext cx="4974336" cy="8238744"/>
          </a:xfrm>
          <a:prstGeom prst="rect">
            <a:avLst/>
          </a:prstGeom>
        </p:spPr>
      </p:pic>
      <p:sp>
        <p:nvSpPr>
          <p:cNvPr id="4" name="Text 0"/>
          <p:cNvSpPr/>
          <p:nvPr/>
        </p:nvSpPr>
        <p:spPr>
          <a:xfrm>
            <a:off x="685800" y="1682496"/>
            <a:ext cx="8293608" cy="612648"/>
          </a:xfrm>
          <a:prstGeom prst="rect">
            <a:avLst/>
          </a:prstGeom>
          <a:noFill/>
          <a:ln/>
        </p:spPr>
        <p:txBody>
          <a:bodyPr wrap="none" lIns="0" tIns="0" rIns="0" bIns="0" rtlCol="0" anchor="ctr"/>
          <a:lstStyle/>
          <a:p>
            <a:pPr algn="l" indent="0" marL="0">
              <a:lnSpc>
                <a:spcPts val="4800"/>
              </a:lnSpc>
              <a:buNone/>
            </a:pPr>
            <a:r>
              <a:rPr lang="en-US" sz="3840" dirty="0">
                <a:solidFill>
                  <a:srgbClr val="5E73F8"/>
                </a:solidFill>
                <a:latin typeface="思源黑体" pitchFamily="34" charset="0"/>
                <a:ea typeface="思源黑体" pitchFamily="34" charset="-122"/>
                <a:cs typeface="思源黑体" pitchFamily="34" charset="-120"/>
              </a:rPr>
              <a:t>Disease Description and Precautions</a:t>
            </a:r>
            <a:endParaRPr lang="en-US" sz="3840" dirty="0"/>
          </a:p>
        </p:txBody>
      </p:sp>
      <p:sp>
        <p:nvSpPr>
          <p:cNvPr id="5" name="Text 1"/>
          <p:cNvSpPr/>
          <p:nvPr/>
        </p:nvSpPr>
        <p:spPr>
          <a:xfrm>
            <a:off x="896112" y="2724912"/>
            <a:ext cx="7872984" cy="310896"/>
          </a:xfrm>
          <a:prstGeom prst="rect">
            <a:avLst/>
          </a:prstGeom>
          <a:noFill/>
          <a:ln/>
        </p:spPr>
        <p:txBody>
          <a:bodyPr wrap="none" lIns="0" tIns="0" rIns="0" bIns="0" rtlCol="0" anchor="ctr"/>
          <a:lstStyle/>
          <a:p>
            <a:pPr algn="l" indent="0" marL="0">
              <a:lnSpc>
                <a:spcPts val="2400"/>
              </a:lnSpc>
              <a:buNone/>
            </a:pPr>
            <a:r>
              <a:rPr lang="en-US" sz="1920" dirty="0">
                <a:solidFill>
                  <a:srgbClr val="171717"/>
                </a:solidFill>
                <a:latin typeface="思源黑体" pitchFamily="34" charset="0"/>
                <a:ea typeface="思源黑体" pitchFamily="34" charset="-122"/>
                <a:cs typeface="思源黑体" pitchFamily="34" charset="-120"/>
              </a:rPr>
              <a:t>Detailed Disease Info</a:t>
            </a:r>
            <a:endParaRPr lang="en-US" sz="1920" dirty="0"/>
          </a:p>
        </p:txBody>
      </p:sp>
      <p:sp>
        <p:nvSpPr>
          <p:cNvPr id="6" name="Text 2"/>
          <p:cNvSpPr/>
          <p:nvPr/>
        </p:nvSpPr>
        <p:spPr>
          <a:xfrm>
            <a:off x="896112" y="3200400"/>
            <a:ext cx="7872984" cy="246888"/>
          </a:xfrm>
          <a:prstGeom prst="rect">
            <a:avLst/>
          </a:prstGeom>
          <a:noFill/>
          <a:ln/>
        </p:spPr>
        <p:txBody>
          <a:bodyPr wrap="none" lIns="0" tIns="0" rIns="0" bIns="0" rtlCol="0" anchor="ctr"/>
          <a:lstStyle/>
          <a:p>
            <a:pPr algn="l" indent="0" marL="0">
              <a:lnSpc>
                <a:spcPts val="1920"/>
              </a:lnSpc>
              <a:buNone/>
            </a:pPr>
            <a:r>
              <a:rPr lang="en-US" sz="1530" dirty="0">
                <a:solidFill>
                  <a:srgbClr val="171717"/>
                </a:solidFill>
                <a:latin typeface="思源黑体" pitchFamily="34" charset="0"/>
                <a:ea typeface="思源黑体" pitchFamily="34" charset="-122"/>
                <a:cs typeface="思源黑体" pitchFamily="34" charset="-120"/>
              </a:rPr>
              <a:t>Comprehensive overview including causes and symptoms.</a:t>
            </a:r>
            <a:endParaRPr lang="en-US" sz="1530" dirty="0"/>
          </a:p>
        </p:txBody>
      </p:sp>
      <p:sp>
        <p:nvSpPr>
          <p:cNvPr id="7" name="Text 3"/>
          <p:cNvSpPr/>
          <p:nvPr/>
        </p:nvSpPr>
        <p:spPr>
          <a:xfrm>
            <a:off x="896112" y="4059936"/>
            <a:ext cx="7872984" cy="310896"/>
          </a:xfrm>
          <a:prstGeom prst="rect">
            <a:avLst/>
          </a:prstGeom>
          <a:noFill/>
          <a:ln/>
        </p:spPr>
        <p:txBody>
          <a:bodyPr wrap="none" lIns="0" tIns="0" rIns="0" bIns="0" rtlCol="0" anchor="ctr"/>
          <a:lstStyle/>
          <a:p>
            <a:pPr algn="l" indent="0" marL="0">
              <a:lnSpc>
                <a:spcPts val="2400"/>
              </a:lnSpc>
              <a:buNone/>
            </a:pPr>
            <a:r>
              <a:rPr lang="en-US" sz="1920" dirty="0">
                <a:solidFill>
                  <a:srgbClr val="171717"/>
                </a:solidFill>
                <a:latin typeface="思源黑体" pitchFamily="34" charset="0"/>
                <a:ea typeface="思源黑体" pitchFamily="34" charset="-122"/>
                <a:cs typeface="思源黑体" pitchFamily="34" charset="-120"/>
              </a:rPr>
              <a:t>Precautionary Measures</a:t>
            </a:r>
            <a:endParaRPr lang="en-US" sz="1920" dirty="0"/>
          </a:p>
        </p:txBody>
      </p:sp>
      <p:sp>
        <p:nvSpPr>
          <p:cNvPr id="8" name="Text 4"/>
          <p:cNvSpPr/>
          <p:nvPr/>
        </p:nvSpPr>
        <p:spPr>
          <a:xfrm>
            <a:off x="896112" y="4544568"/>
            <a:ext cx="7872984" cy="246888"/>
          </a:xfrm>
          <a:prstGeom prst="rect">
            <a:avLst/>
          </a:prstGeom>
          <a:noFill/>
          <a:ln/>
        </p:spPr>
        <p:txBody>
          <a:bodyPr wrap="none" lIns="0" tIns="0" rIns="0" bIns="0" rtlCol="0" anchor="ctr"/>
          <a:lstStyle/>
          <a:p>
            <a:pPr algn="l" indent="0" marL="0">
              <a:lnSpc>
                <a:spcPts val="1920"/>
              </a:lnSpc>
              <a:buNone/>
            </a:pPr>
            <a:r>
              <a:rPr lang="en-US" sz="1530" dirty="0">
                <a:solidFill>
                  <a:srgbClr val="171717"/>
                </a:solidFill>
                <a:latin typeface="思源黑体" pitchFamily="34" charset="0"/>
                <a:ea typeface="思源黑体" pitchFamily="34" charset="-122"/>
                <a:cs typeface="思源黑体" pitchFamily="34" charset="-120"/>
              </a:rPr>
              <a:t>Personalized tips to avoid worsening conditions.</a:t>
            </a:r>
            <a:endParaRPr lang="en-US" sz="1530" dirty="0"/>
          </a:p>
        </p:txBody>
      </p:sp>
      <p:sp>
        <p:nvSpPr>
          <p:cNvPr id="9" name="Text 5"/>
          <p:cNvSpPr/>
          <p:nvPr/>
        </p:nvSpPr>
        <p:spPr>
          <a:xfrm>
            <a:off x="896112" y="5404104"/>
            <a:ext cx="7872984" cy="310896"/>
          </a:xfrm>
          <a:prstGeom prst="rect">
            <a:avLst/>
          </a:prstGeom>
          <a:noFill/>
          <a:ln/>
        </p:spPr>
        <p:txBody>
          <a:bodyPr wrap="none" lIns="0" tIns="0" rIns="0" bIns="0" rtlCol="0" anchor="ctr"/>
          <a:lstStyle/>
          <a:p>
            <a:pPr algn="l" indent="0" marL="0">
              <a:lnSpc>
                <a:spcPts val="2400"/>
              </a:lnSpc>
              <a:buNone/>
            </a:pPr>
            <a:r>
              <a:rPr lang="en-US" sz="1920" dirty="0">
                <a:solidFill>
                  <a:srgbClr val="171717"/>
                </a:solidFill>
                <a:latin typeface="思源黑体" pitchFamily="34" charset="0"/>
                <a:ea typeface="思源黑体" pitchFamily="34" charset="-122"/>
                <a:cs typeface="思源黑体" pitchFamily="34" charset="-120"/>
              </a:rPr>
              <a:t>Emergency Guidance</a:t>
            </a:r>
            <a:endParaRPr lang="en-US" sz="1920" dirty="0"/>
          </a:p>
        </p:txBody>
      </p:sp>
      <p:sp>
        <p:nvSpPr>
          <p:cNvPr id="10" name="Text 6"/>
          <p:cNvSpPr/>
          <p:nvPr/>
        </p:nvSpPr>
        <p:spPr>
          <a:xfrm>
            <a:off x="896112" y="5879592"/>
            <a:ext cx="7872984" cy="246888"/>
          </a:xfrm>
          <a:prstGeom prst="rect">
            <a:avLst/>
          </a:prstGeom>
          <a:noFill/>
          <a:ln/>
        </p:spPr>
        <p:txBody>
          <a:bodyPr wrap="none" lIns="0" tIns="0" rIns="0" bIns="0" rtlCol="0" anchor="ctr"/>
          <a:lstStyle/>
          <a:p>
            <a:pPr algn="l" indent="0" marL="0">
              <a:lnSpc>
                <a:spcPts val="1920"/>
              </a:lnSpc>
              <a:buNone/>
            </a:pPr>
            <a:r>
              <a:rPr lang="en-US" sz="1530" dirty="0">
                <a:solidFill>
                  <a:srgbClr val="171717"/>
                </a:solidFill>
                <a:latin typeface="思源黑体" pitchFamily="34" charset="0"/>
                <a:ea typeface="思源黑体" pitchFamily="34" charset="-122"/>
                <a:cs typeface="思源黑体" pitchFamily="34" charset="-120"/>
              </a:rPr>
              <a:t>Advice to seek immediate medical attention for severe symptoms.</a:t>
            </a:r>
            <a:endParaRPr lang="en-US" sz="153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4974336" cy="8238744"/>
          </a:xfrm>
          <a:prstGeom prst="rect">
            <a:avLst/>
          </a:prstGeom>
        </p:spPr>
      </p:pic>
      <p:sp>
        <p:nvSpPr>
          <p:cNvPr id="4" name="Text 0"/>
          <p:cNvSpPr/>
          <p:nvPr/>
        </p:nvSpPr>
        <p:spPr>
          <a:xfrm>
            <a:off x="5660136" y="1682496"/>
            <a:ext cx="8293608" cy="612648"/>
          </a:xfrm>
          <a:prstGeom prst="rect">
            <a:avLst/>
          </a:prstGeom>
          <a:noFill/>
          <a:ln/>
        </p:spPr>
        <p:txBody>
          <a:bodyPr wrap="none" lIns="0" tIns="0" rIns="0" bIns="0" rtlCol="0" anchor="ctr"/>
          <a:lstStyle/>
          <a:p>
            <a:pPr algn="l" indent="0" marL="0">
              <a:lnSpc>
                <a:spcPts val="4800"/>
              </a:lnSpc>
              <a:buNone/>
            </a:pPr>
            <a:r>
              <a:rPr lang="en-US" sz="3840" dirty="0">
                <a:solidFill>
                  <a:srgbClr val="5E73F8"/>
                </a:solidFill>
                <a:latin typeface="思源黑体" pitchFamily="34" charset="0"/>
                <a:ea typeface="思源黑体" pitchFamily="34" charset="-122"/>
                <a:cs typeface="思源黑体" pitchFamily="34" charset="-120"/>
              </a:rPr>
              <a:t>Medication Recommendations</a:t>
            </a:r>
            <a:endParaRPr lang="en-US" sz="3840" dirty="0"/>
          </a:p>
        </p:txBody>
      </p:sp>
      <p:sp>
        <p:nvSpPr>
          <p:cNvPr id="5" name="Text 1"/>
          <p:cNvSpPr/>
          <p:nvPr/>
        </p:nvSpPr>
        <p:spPr>
          <a:xfrm>
            <a:off x="5870448" y="2724912"/>
            <a:ext cx="7872984" cy="310896"/>
          </a:xfrm>
          <a:prstGeom prst="rect">
            <a:avLst/>
          </a:prstGeom>
          <a:noFill/>
          <a:ln/>
        </p:spPr>
        <p:txBody>
          <a:bodyPr wrap="none" lIns="0" tIns="0" rIns="0" bIns="0" rtlCol="0" anchor="ctr"/>
          <a:lstStyle/>
          <a:p>
            <a:pPr algn="l" indent="0" marL="0">
              <a:lnSpc>
                <a:spcPts val="2400"/>
              </a:lnSpc>
              <a:buNone/>
            </a:pPr>
            <a:r>
              <a:rPr lang="en-US" sz="1920" dirty="0">
                <a:solidFill>
                  <a:srgbClr val="171717"/>
                </a:solidFill>
                <a:latin typeface="思源黑体" pitchFamily="34" charset="0"/>
                <a:ea typeface="思源黑体" pitchFamily="34" charset="-122"/>
                <a:cs typeface="思源黑体" pitchFamily="34" charset="-120"/>
              </a:rPr>
              <a:t>Personalized Medication List</a:t>
            </a:r>
            <a:endParaRPr lang="en-US" sz="1920" dirty="0"/>
          </a:p>
        </p:txBody>
      </p:sp>
      <p:sp>
        <p:nvSpPr>
          <p:cNvPr id="6" name="Text 2"/>
          <p:cNvSpPr/>
          <p:nvPr/>
        </p:nvSpPr>
        <p:spPr>
          <a:xfrm>
            <a:off x="5870448" y="3200400"/>
            <a:ext cx="7872984" cy="246888"/>
          </a:xfrm>
          <a:prstGeom prst="rect">
            <a:avLst/>
          </a:prstGeom>
          <a:noFill/>
          <a:ln/>
        </p:spPr>
        <p:txBody>
          <a:bodyPr wrap="none" lIns="0" tIns="0" rIns="0" bIns="0" rtlCol="0" anchor="ctr"/>
          <a:lstStyle/>
          <a:p>
            <a:pPr algn="l" indent="0" marL="0">
              <a:lnSpc>
                <a:spcPts val="1920"/>
              </a:lnSpc>
              <a:buNone/>
            </a:pPr>
            <a:r>
              <a:rPr lang="en-US" sz="1530" dirty="0">
                <a:solidFill>
                  <a:srgbClr val="171717"/>
                </a:solidFill>
                <a:latin typeface="思源黑体" pitchFamily="34" charset="0"/>
                <a:ea typeface="思源黑体" pitchFamily="34" charset="-122"/>
                <a:cs typeface="思源黑体" pitchFamily="34" charset="-120"/>
              </a:rPr>
              <a:t>The system generates a recommended medications list.</a:t>
            </a:r>
            <a:endParaRPr lang="en-US" sz="1530" dirty="0"/>
          </a:p>
        </p:txBody>
      </p:sp>
      <p:sp>
        <p:nvSpPr>
          <p:cNvPr id="7" name="Text 3"/>
          <p:cNvSpPr/>
          <p:nvPr/>
        </p:nvSpPr>
        <p:spPr>
          <a:xfrm>
            <a:off x="5870448" y="4059936"/>
            <a:ext cx="7872984" cy="310896"/>
          </a:xfrm>
          <a:prstGeom prst="rect">
            <a:avLst/>
          </a:prstGeom>
          <a:noFill/>
          <a:ln/>
        </p:spPr>
        <p:txBody>
          <a:bodyPr wrap="none" lIns="0" tIns="0" rIns="0" bIns="0" rtlCol="0" anchor="ctr"/>
          <a:lstStyle/>
          <a:p>
            <a:pPr algn="l" indent="0" marL="0">
              <a:lnSpc>
                <a:spcPts val="2400"/>
              </a:lnSpc>
              <a:buNone/>
            </a:pPr>
            <a:r>
              <a:rPr lang="en-US" sz="1920" dirty="0">
                <a:solidFill>
                  <a:srgbClr val="171717"/>
                </a:solidFill>
                <a:latin typeface="思源黑体" pitchFamily="34" charset="0"/>
                <a:ea typeface="思源黑体" pitchFamily="34" charset="-122"/>
                <a:cs typeface="思源黑体" pitchFamily="34" charset="-120"/>
              </a:rPr>
              <a:t>Drug Interactions</a:t>
            </a:r>
            <a:endParaRPr lang="en-US" sz="1920" dirty="0"/>
          </a:p>
        </p:txBody>
      </p:sp>
      <p:sp>
        <p:nvSpPr>
          <p:cNvPr id="8" name="Text 4"/>
          <p:cNvSpPr/>
          <p:nvPr/>
        </p:nvSpPr>
        <p:spPr>
          <a:xfrm>
            <a:off x="5870448" y="4544568"/>
            <a:ext cx="7872984" cy="246888"/>
          </a:xfrm>
          <a:prstGeom prst="rect">
            <a:avLst/>
          </a:prstGeom>
          <a:noFill/>
          <a:ln/>
        </p:spPr>
        <p:txBody>
          <a:bodyPr wrap="none" lIns="0" tIns="0" rIns="0" bIns="0" rtlCol="0" anchor="ctr"/>
          <a:lstStyle/>
          <a:p>
            <a:pPr algn="l" indent="0" marL="0">
              <a:lnSpc>
                <a:spcPts val="1920"/>
              </a:lnSpc>
              <a:buNone/>
            </a:pPr>
            <a:r>
              <a:rPr lang="en-US" sz="1530" dirty="0">
                <a:solidFill>
                  <a:srgbClr val="171717"/>
                </a:solidFill>
                <a:latin typeface="思源黑体" pitchFamily="34" charset="0"/>
                <a:ea typeface="思源黑体" pitchFamily="34" charset="-122"/>
                <a:cs typeface="思源黑体" pitchFamily="34" charset="-120"/>
              </a:rPr>
              <a:t>Checking for potential drug interactions to ensure safety.</a:t>
            </a:r>
            <a:endParaRPr lang="en-US" sz="1530" dirty="0"/>
          </a:p>
        </p:txBody>
      </p:sp>
      <p:sp>
        <p:nvSpPr>
          <p:cNvPr id="9" name="Text 5"/>
          <p:cNvSpPr/>
          <p:nvPr/>
        </p:nvSpPr>
        <p:spPr>
          <a:xfrm>
            <a:off x="5870448" y="5404104"/>
            <a:ext cx="7872984" cy="310896"/>
          </a:xfrm>
          <a:prstGeom prst="rect">
            <a:avLst/>
          </a:prstGeom>
          <a:noFill/>
          <a:ln/>
        </p:spPr>
        <p:txBody>
          <a:bodyPr wrap="none" lIns="0" tIns="0" rIns="0" bIns="0" rtlCol="0" anchor="ctr"/>
          <a:lstStyle/>
          <a:p>
            <a:pPr algn="l" indent="0" marL="0">
              <a:lnSpc>
                <a:spcPts val="2400"/>
              </a:lnSpc>
              <a:buNone/>
            </a:pPr>
            <a:r>
              <a:rPr lang="en-US" sz="1920" dirty="0">
                <a:solidFill>
                  <a:srgbClr val="171717"/>
                </a:solidFill>
                <a:latin typeface="思源黑体" pitchFamily="34" charset="0"/>
                <a:ea typeface="思源黑体" pitchFamily="34" charset="-122"/>
                <a:cs typeface="思源黑体" pitchFamily="34" charset="-120"/>
              </a:rPr>
              <a:t>Pharmacy Locator</a:t>
            </a:r>
            <a:endParaRPr lang="en-US" sz="1920" dirty="0"/>
          </a:p>
        </p:txBody>
      </p:sp>
      <p:sp>
        <p:nvSpPr>
          <p:cNvPr id="10" name="Text 6"/>
          <p:cNvSpPr/>
          <p:nvPr/>
        </p:nvSpPr>
        <p:spPr>
          <a:xfrm>
            <a:off x="5870448" y="5879592"/>
            <a:ext cx="7872984" cy="246888"/>
          </a:xfrm>
          <a:prstGeom prst="rect">
            <a:avLst/>
          </a:prstGeom>
          <a:noFill/>
          <a:ln/>
        </p:spPr>
        <p:txBody>
          <a:bodyPr wrap="none" lIns="0" tIns="0" rIns="0" bIns="0" rtlCol="0" anchor="ctr"/>
          <a:lstStyle/>
          <a:p>
            <a:pPr algn="l" indent="0" marL="0">
              <a:lnSpc>
                <a:spcPts val="1920"/>
              </a:lnSpc>
              <a:buNone/>
            </a:pPr>
            <a:r>
              <a:rPr lang="en-US" sz="1530" dirty="0">
                <a:solidFill>
                  <a:srgbClr val="171717"/>
                </a:solidFill>
                <a:latin typeface="思源黑体" pitchFamily="34" charset="0"/>
                <a:ea typeface="思源黑体" pitchFamily="34" charset="-122"/>
                <a:cs typeface="思源黑体" pitchFamily="34" charset="-120"/>
              </a:rPr>
              <a:t>Feature to find nearby pharmacies for medication retrieval.</a:t>
            </a:r>
            <a:endParaRPr lang="en-US" sz="153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3538728" y="3611880"/>
            <a:ext cx="7562088" cy="7562088"/>
          </a:xfrm>
          <a:prstGeom prst="rect">
            <a:avLst/>
          </a:prstGeom>
        </p:spPr>
      </p:pic>
      <p:pic>
        <p:nvPicPr>
          <p:cNvPr id="4" name="Image 2" descr="preencoded.png">    </p:cNvPr>
          <p:cNvPicPr>
            <a:picLocks noChangeAspect="1"/>
          </p:cNvPicPr>
          <p:nvPr/>
        </p:nvPicPr>
        <p:blipFill>
          <a:blip r:embed="rId3"/>
          <a:stretch>
            <a:fillRect/>
          </a:stretch>
        </p:blipFill>
        <p:spPr>
          <a:xfrm>
            <a:off x="3538728" y="3611880"/>
            <a:ext cx="7562088" cy="7562088"/>
          </a:xfrm>
          <a:prstGeom prst="rect">
            <a:avLst/>
          </a:prstGeom>
        </p:spPr>
      </p:pic>
      <p:pic>
        <p:nvPicPr>
          <p:cNvPr id="5" name="Image 3" descr="preencoded.png">    </p:cNvPr>
          <p:cNvPicPr>
            <a:picLocks noChangeAspect="1"/>
          </p:cNvPicPr>
          <p:nvPr/>
        </p:nvPicPr>
        <p:blipFill>
          <a:blip r:embed="rId4"/>
          <a:stretch>
            <a:fillRect/>
          </a:stretch>
        </p:blipFill>
        <p:spPr>
          <a:xfrm>
            <a:off x="3538728" y="3611880"/>
            <a:ext cx="7562088" cy="7562088"/>
          </a:xfrm>
          <a:prstGeom prst="rect">
            <a:avLst/>
          </a:prstGeom>
        </p:spPr>
      </p:pic>
      <p:sp>
        <p:nvSpPr>
          <p:cNvPr id="6" name="Text 0"/>
          <p:cNvSpPr/>
          <p:nvPr/>
        </p:nvSpPr>
        <p:spPr>
          <a:xfrm>
            <a:off x="685800" y="850392"/>
            <a:ext cx="13267944" cy="585216"/>
          </a:xfrm>
          <a:prstGeom prst="rect">
            <a:avLst/>
          </a:prstGeom>
          <a:noFill/>
          <a:ln/>
        </p:spPr>
        <p:txBody>
          <a:bodyPr wrap="none" lIns="0" tIns="0" rIns="0" bIns="0" rtlCol="0" anchor="ctr"/>
          <a:lstStyle/>
          <a:p>
            <a:pPr algn="l" indent="0" marL="0">
              <a:lnSpc>
                <a:spcPts val="4550"/>
              </a:lnSpc>
              <a:buNone/>
            </a:pPr>
            <a:r>
              <a:rPr lang="en-US" sz="3640" dirty="0">
                <a:solidFill>
                  <a:srgbClr val="5E73F8"/>
                </a:solidFill>
                <a:latin typeface="思源黑体" pitchFamily="34" charset="0"/>
                <a:ea typeface="思源黑体" pitchFamily="34" charset="-122"/>
                <a:cs typeface="思源黑体" pitchFamily="34" charset="-120"/>
              </a:rPr>
              <a:t>Personalized Workout Plans</a:t>
            </a:r>
            <a:endParaRPr lang="en-US" sz="3640" dirty="0"/>
          </a:p>
        </p:txBody>
      </p:sp>
      <p:sp>
        <p:nvSpPr>
          <p:cNvPr id="7" name="Text 1"/>
          <p:cNvSpPr/>
          <p:nvPr/>
        </p:nvSpPr>
        <p:spPr>
          <a:xfrm>
            <a:off x="777240" y="2980944"/>
            <a:ext cx="4059936" cy="292608"/>
          </a:xfrm>
          <a:prstGeom prst="rect">
            <a:avLst/>
          </a:prstGeom>
          <a:noFill/>
          <a:ln/>
        </p:spPr>
        <p:txBody>
          <a:bodyPr wrap="none" lIns="0" tIns="0" rIns="0" bIns="0" rtlCol="0" anchor="ctr"/>
          <a:lstStyle/>
          <a:p>
            <a:pPr algn="ctr" indent="0" marL="0">
              <a:lnSpc>
                <a:spcPts val="2270"/>
              </a:lnSpc>
              <a:buNone/>
            </a:pPr>
            <a:r>
              <a:rPr lang="en-US" sz="1820" dirty="0">
                <a:solidFill>
                  <a:srgbClr val="171717"/>
                </a:solidFill>
                <a:latin typeface="思源黑体" pitchFamily="34" charset="0"/>
                <a:ea typeface="思源黑体" pitchFamily="34" charset="-122"/>
                <a:cs typeface="思源黑体" pitchFamily="34" charset="-120"/>
              </a:rPr>
              <a:t>Tailored Exercise Regimens</a:t>
            </a:r>
            <a:endParaRPr lang="en-US" sz="1820" dirty="0"/>
          </a:p>
        </p:txBody>
      </p:sp>
      <p:sp>
        <p:nvSpPr>
          <p:cNvPr id="8" name="Text 2"/>
          <p:cNvSpPr/>
          <p:nvPr/>
        </p:nvSpPr>
        <p:spPr>
          <a:xfrm>
            <a:off x="777240" y="3474720"/>
            <a:ext cx="4059936" cy="694944"/>
          </a:xfrm>
          <a:prstGeom prst="rect">
            <a:avLst/>
          </a:prstGeom>
          <a:noFill/>
          <a:ln/>
        </p:spPr>
        <p:txBody>
          <a:bodyPr wrap="square" lIns="0" tIns="0" rIns="0" bIns="0" rtlCol="0" anchor="ctr"/>
          <a:lstStyle/>
          <a:p>
            <a:pPr algn="ctr" indent="0" marL="0">
              <a:lnSpc>
                <a:spcPts val="1820"/>
              </a:lnSpc>
              <a:buNone/>
            </a:pPr>
            <a:r>
              <a:rPr lang="en-US" sz="1450" dirty="0">
                <a:solidFill>
                  <a:srgbClr val="171717"/>
                </a:solidFill>
                <a:latin typeface="思源黑体" pitchFamily="34" charset="0"/>
                <a:ea typeface="思源黑体" pitchFamily="34" charset="-122"/>
                <a:cs typeface="思源黑体" pitchFamily="34" charset="-120"/>
              </a:rPr>
              <a:t>The system will create personalized workout plans based on the user’s health condition to promote recovery and physical fitness.</a:t>
            </a:r>
            <a:endParaRPr lang="en-US" sz="1450" dirty="0"/>
          </a:p>
        </p:txBody>
      </p:sp>
      <p:sp>
        <p:nvSpPr>
          <p:cNvPr id="9" name="Text 3"/>
          <p:cNvSpPr/>
          <p:nvPr/>
        </p:nvSpPr>
        <p:spPr>
          <a:xfrm>
            <a:off x="5294376" y="1847088"/>
            <a:ext cx="4059936" cy="292608"/>
          </a:xfrm>
          <a:prstGeom prst="rect">
            <a:avLst/>
          </a:prstGeom>
          <a:noFill/>
          <a:ln/>
        </p:spPr>
        <p:txBody>
          <a:bodyPr wrap="none" lIns="0" tIns="0" rIns="0" bIns="0" rtlCol="0" anchor="ctr"/>
          <a:lstStyle/>
          <a:p>
            <a:pPr algn="ctr" indent="0" marL="0">
              <a:lnSpc>
                <a:spcPts val="2270"/>
              </a:lnSpc>
              <a:buNone/>
            </a:pPr>
            <a:r>
              <a:rPr lang="en-US" sz="1820" dirty="0">
                <a:solidFill>
                  <a:srgbClr val="171717"/>
                </a:solidFill>
                <a:latin typeface="思源黑体" pitchFamily="34" charset="0"/>
                <a:ea typeface="思源黑体" pitchFamily="34" charset="-122"/>
                <a:cs typeface="思源黑体" pitchFamily="34" charset="-120"/>
              </a:rPr>
              <a:t>Activity Tracking</a:t>
            </a:r>
            <a:endParaRPr lang="en-US" sz="1820" dirty="0"/>
          </a:p>
        </p:txBody>
      </p:sp>
      <p:sp>
        <p:nvSpPr>
          <p:cNvPr id="10" name="Text 4"/>
          <p:cNvSpPr/>
          <p:nvPr/>
        </p:nvSpPr>
        <p:spPr>
          <a:xfrm>
            <a:off x="5294376" y="2340864"/>
            <a:ext cx="4059936" cy="694944"/>
          </a:xfrm>
          <a:prstGeom prst="rect">
            <a:avLst/>
          </a:prstGeom>
          <a:noFill/>
          <a:ln/>
        </p:spPr>
        <p:txBody>
          <a:bodyPr wrap="square" lIns="0" tIns="0" rIns="0" bIns="0" rtlCol="0" anchor="ctr"/>
          <a:lstStyle/>
          <a:p>
            <a:pPr algn="ctr" indent="0" marL="0">
              <a:lnSpc>
                <a:spcPts val="1820"/>
              </a:lnSpc>
              <a:buNone/>
            </a:pPr>
            <a:r>
              <a:rPr lang="en-US" sz="1450" dirty="0">
                <a:solidFill>
                  <a:srgbClr val="171717"/>
                </a:solidFill>
                <a:latin typeface="思源黑体" pitchFamily="34" charset="0"/>
                <a:ea typeface="思源黑体" pitchFamily="34" charset="-122"/>
                <a:cs typeface="思源黑体" pitchFamily="34" charset="-120"/>
              </a:rPr>
              <a:t>Users can log their workouts, and the system will adjust plans according to their progress and feedback.</a:t>
            </a:r>
            <a:endParaRPr lang="en-US" sz="1450" dirty="0"/>
          </a:p>
        </p:txBody>
      </p:sp>
      <p:sp>
        <p:nvSpPr>
          <p:cNvPr id="11" name="Text 5"/>
          <p:cNvSpPr/>
          <p:nvPr/>
        </p:nvSpPr>
        <p:spPr>
          <a:xfrm>
            <a:off x="4800600" y="5815584"/>
            <a:ext cx="128016" cy="329184"/>
          </a:xfrm>
          <a:prstGeom prst="rect">
            <a:avLst/>
          </a:prstGeom>
          <a:noFill/>
          <a:ln/>
        </p:spPr>
        <p:txBody>
          <a:bodyPr wrap="none" lIns="0" tIns="0" rIns="0" bIns="0" rtlCol="0" anchor="ctr"/>
          <a:lstStyle/>
          <a:p>
            <a:pPr algn="l" indent="0" marL="0">
              <a:lnSpc>
                <a:spcPts val="2180"/>
              </a:lnSpc>
              <a:buNone/>
            </a:pPr>
            <a:r>
              <a:rPr lang="en-US" sz="1820" dirty="0">
                <a:solidFill>
                  <a:srgbClr val="4A4A4A"/>
                </a:solidFill>
                <a:latin typeface="思源黑体" pitchFamily="34" charset="0"/>
                <a:ea typeface="思源黑体" pitchFamily="34" charset="-122"/>
                <a:cs typeface="思源黑体" pitchFamily="34" charset="-120"/>
              </a:rPr>
              <a:t>1</a:t>
            </a:r>
            <a:endParaRPr lang="en-US" sz="1820" dirty="0"/>
          </a:p>
        </p:txBody>
      </p:sp>
      <p:sp>
        <p:nvSpPr>
          <p:cNvPr id="12" name="Text 6"/>
          <p:cNvSpPr/>
          <p:nvPr/>
        </p:nvSpPr>
        <p:spPr>
          <a:xfrm>
            <a:off x="7260336" y="4398264"/>
            <a:ext cx="128016" cy="329184"/>
          </a:xfrm>
          <a:prstGeom prst="rect">
            <a:avLst/>
          </a:prstGeom>
          <a:noFill/>
          <a:ln/>
        </p:spPr>
        <p:txBody>
          <a:bodyPr wrap="none" lIns="0" tIns="0" rIns="0" bIns="0" rtlCol="0" anchor="ctr"/>
          <a:lstStyle/>
          <a:p>
            <a:pPr algn="l" indent="0" marL="0">
              <a:lnSpc>
                <a:spcPts val="2180"/>
              </a:lnSpc>
              <a:buNone/>
            </a:pPr>
            <a:r>
              <a:rPr lang="en-US" sz="1820" dirty="0">
                <a:solidFill>
                  <a:srgbClr val="4A4A4A"/>
                </a:solidFill>
                <a:latin typeface="思源黑体" pitchFamily="34" charset="0"/>
                <a:ea typeface="思源黑体" pitchFamily="34" charset="-122"/>
                <a:cs typeface="思源黑体" pitchFamily="34" charset="-120"/>
              </a:rPr>
              <a:t>2</a:t>
            </a:r>
            <a:endParaRPr lang="en-US" sz="1820" dirty="0"/>
          </a:p>
        </p:txBody>
      </p:sp>
      <p:sp>
        <p:nvSpPr>
          <p:cNvPr id="13" name="Text 7"/>
          <p:cNvSpPr/>
          <p:nvPr/>
        </p:nvSpPr>
        <p:spPr>
          <a:xfrm>
            <a:off x="9811512" y="2980944"/>
            <a:ext cx="4059936" cy="292608"/>
          </a:xfrm>
          <a:prstGeom prst="rect">
            <a:avLst/>
          </a:prstGeom>
          <a:noFill/>
          <a:ln/>
        </p:spPr>
        <p:txBody>
          <a:bodyPr wrap="none" lIns="0" tIns="0" rIns="0" bIns="0" rtlCol="0" anchor="ctr"/>
          <a:lstStyle/>
          <a:p>
            <a:pPr algn="ctr" indent="0" marL="0">
              <a:lnSpc>
                <a:spcPts val="2270"/>
              </a:lnSpc>
              <a:buNone/>
            </a:pPr>
            <a:r>
              <a:rPr lang="en-US" sz="1820" dirty="0">
                <a:solidFill>
                  <a:srgbClr val="171717"/>
                </a:solidFill>
                <a:latin typeface="思源黑体" pitchFamily="34" charset="0"/>
                <a:ea typeface="思源黑体" pitchFamily="34" charset="-122"/>
                <a:cs typeface="思源黑体" pitchFamily="34" charset="-120"/>
              </a:rPr>
              <a:t>Expert Recommendations</a:t>
            </a:r>
            <a:endParaRPr lang="en-US" sz="1820" dirty="0"/>
          </a:p>
        </p:txBody>
      </p:sp>
      <p:sp>
        <p:nvSpPr>
          <p:cNvPr id="14" name="Text 8"/>
          <p:cNvSpPr/>
          <p:nvPr/>
        </p:nvSpPr>
        <p:spPr>
          <a:xfrm>
            <a:off x="9811512" y="3474720"/>
            <a:ext cx="4059936" cy="694944"/>
          </a:xfrm>
          <a:prstGeom prst="rect">
            <a:avLst/>
          </a:prstGeom>
          <a:noFill/>
          <a:ln/>
        </p:spPr>
        <p:txBody>
          <a:bodyPr wrap="square" lIns="0" tIns="0" rIns="0" bIns="0" rtlCol="0" anchor="ctr"/>
          <a:lstStyle/>
          <a:p>
            <a:pPr algn="ctr" indent="0" marL="0">
              <a:lnSpc>
                <a:spcPts val="1820"/>
              </a:lnSpc>
              <a:buNone/>
            </a:pPr>
            <a:r>
              <a:rPr lang="en-US" sz="1450" dirty="0">
                <a:solidFill>
                  <a:srgbClr val="171717"/>
                </a:solidFill>
                <a:latin typeface="思源黑体" pitchFamily="34" charset="0"/>
                <a:ea typeface="思源黑体" pitchFamily="34" charset="-122"/>
                <a:cs typeface="思源黑体" pitchFamily="34" charset="-120"/>
              </a:rPr>
              <a:t>The program will include advice from fitness experts on safe exercises suitable for specific health issues.</a:t>
            </a:r>
            <a:endParaRPr lang="en-US" sz="1450" dirty="0"/>
          </a:p>
        </p:txBody>
      </p:sp>
      <p:sp>
        <p:nvSpPr>
          <p:cNvPr id="15" name="Text 9"/>
          <p:cNvSpPr/>
          <p:nvPr/>
        </p:nvSpPr>
        <p:spPr>
          <a:xfrm>
            <a:off x="9710928" y="5815584"/>
            <a:ext cx="128016" cy="329184"/>
          </a:xfrm>
          <a:prstGeom prst="rect">
            <a:avLst/>
          </a:prstGeom>
          <a:noFill/>
          <a:ln/>
        </p:spPr>
        <p:txBody>
          <a:bodyPr wrap="none" lIns="0" tIns="0" rIns="0" bIns="0" rtlCol="0" anchor="ctr"/>
          <a:lstStyle/>
          <a:p>
            <a:pPr algn="l" indent="0" marL="0">
              <a:lnSpc>
                <a:spcPts val="2180"/>
              </a:lnSpc>
              <a:buNone/>
            </a:pPr>
            <a:r>
              <a:rPr lang="en-US" sz="1820" dirty="0">
                <a:solidFill>
                  <a:srgbClr val="4A4A4A"/>
                </a:solidFill>
                <a:latin typeface="思源黑体" pitchFamily="34" charset="0"/>
                <a:ea typeface="思源黑体" pitchFamily="34" charset="-122"/>
                <a:cs typeface="思源黑体" pitchFamily="34" charset="-120"/>
              </a:rPr>
              <a:t>3</a:t>
            </a:r>
            <a:endParaRPr lang="en-US" sz="182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2322576"/>
          </a:xfrm>
          <a:prstGeom prst="rect">
            <a:avLst/>
          </a:prstGeom>
        </p:spPr>
      </p:pic>
      <p:pic>
        <p:nvPicPr>
          <p:cNvPr id="4" name="Image 2" descr="preencoded.png">    </p:cNvPr>
          <p:cNvPicPr>
            <a:picLocks noChangeAspect="1"/>
          </p:cNvPicPr>
          <p:nvPr/>
        </p:nvPicPr>
        <p:blipFill>
          <a:blip r:embed="rId3"/>
          <a:stretch>
            <a:fillRect/>
          </a:stretch>
        </p:blipFill>
        <p:spPr>
          <a:xfrm>
            <a:off x="685800" y="4718304"/>
            <a:ext cx="4297680" cy="1728216"/>
          </a:xfrm>
          <a:prstGeom prst="rect">
            <a:avLst/>
          </a:prstGeom>
        </p:spPr>
      </p:pic>
      <p:pic>
        <p:nvPicPr>
          <p:cNvPr id="5" name="Image 3" descr="preencoded.png">    </p:cNvPr>
          <p:cNvPicPr>
            <a:picLocks noChangeAspect="1"/>
          </p:cNvPicPr>
          <p:nvPr/>
        </p:nvPicPr>
        <p:blipFill>
          <a:blip r:embed="rId4"/>
          <a:stretch>
            <a:fillRect/>
          </a:stretch>
        </p:blipFill>
        <p:spPr>
          <a:xfrm>
            <a:off x="5175504" y="4718304"/>
            <a:ext cx="4297680" cy="1728216"/>
          </a:xfrm>
          <a:prstGeom prst="rect">
            <a:avLst/>
          </a:prstGeom>
        </p:spPr>
      </p:pic>
      <p:pic>
        <p:nvPicPr>
          <p:cNvPr id="6" name="Image 4" descr="preencoded.png">    </p:cNvPr>
          <p:cNvPicPr>
            <a:picLocks noChangeAspect="1"/>
          </p:cNvPicPr>
          <p:nvPr/>
        </p:nvPicPr>
        <p:blipFill>
          <a:blip r:embed="rId5"/>
          <a:stretch>
            <a:fillRect/>
          </a:stretch>
        </p:blipFill>
        <p:spPr>
          <a:xfrm>
            <a:off x="9656064" y="4718304"/>
            <a:ext cx="4297680" cy="1728216"/>
          </a:xfrm>
          <a:prstGeom prst="rect">
            <a:avLst/>
          </a:prstGeom>
        </p:spPr>
      </p:pic>
      <p:sp>
        <p:nvSpPr>
          <p:cNvPr id="7" name="Text 0"/>
          <p:cNvSpPr/>
          <p:nvPr/>
        </p:nvSpPr>
        <p:spPr>
          <a:xfrm>
            <a:off x="685800" y="3895344"/>
            <a:ext cx="13267944" cy="612648"/>
          </a:xfrm>
          <a:prstGeom prst="rect">
            <a:avLst/>
          </a:prstGeom>
          <a:noFill/>
          <a:ln/>
        </p:spPr>
        <p:txBody>
          <a:bodyPr wrap="none" lIns="0" tIns="0" rIns="0" bIns="0" rtlCol="0" anchor="ctr"/>
          <a:lstStyle/>
          <a:p>
            <a:pPr algn="l" indent="0" marL="0">
              <a:lnSpc>
                <a:spcPts val="4800"/>
              </a:lnSpc>
              <a:buNone/>
            </a:pPr>
            <a:r>
              <a:rPr lang="en-US" sz="3840" dirty="0">
                <a:solidFill>
                  <a:srgbClr val="5E73F8"/>
                </a:solidFill>
                <a:latin typeface="思源黑体" pitchFamily="34" charset="0"/>
                <a:ea typeface="思源黑体" pitchFamily="34" charset="-122"/>
                <a:cs typeface="思源黑体" pitchFamily="34" charset="-120"/>
              </a:rPr>
              <a:t>Dietary Suggestions</a:t>
            </a:r>
            <a:endParaRPr lang="en-US" sz="3840" dirty="0"/>
          </a:p>
        </p:txBody>
      </p:sp>
      <p:sp>
        <p:nvSpPr>
          <p:cNvPr id="8" name="Text 1"/>
          <p:cNvSpPr/>
          <p:nvPr/>
        </p:nvSpPr>
        <p:spPr>
          <a:xfrm>
            <a:off x="914400" y="4946904"/>
            <a:ext cx="3849624" cy="612648"/>
          </a:xfrm>
          <a:prstGeom prst="rect">
            <a:avLst/>
          </a:prstGeom>
          <a:noFill/>
          <a:ln/>
        </p:spPr>
        <p:txBody>
          <a:bodyPr wrap="square" lIns="0" tIns="0" rIns="0" bIns="0" rtlCol="0" anchor="ctr"/>
          <a:lstStyle/>
          <a:p>
            <a:pPr algn="l" indent="0" marL="0">
              <a:lnSpc>
                <a:spcPts val="2400"/>
              </a:lnSpc>
              <a:buNone/>
            </a:pPr>
            <a:r>
              <a:rPr lang="en-US" sz="1920" dirty="0">
                <a:solidFill>
                  <a:srgbClr val="171717"/>
                </a:solidFill>
                <a:latin typeface="思源黑体" pitchFamily="34" charset="0"/>
                <a:ea typeface="思源黑体" pitchFamily="34" charset="-122"/>
                <a:cs typeface="思源黑体" pitchFamily="34" charset="-120"/>
              </a:rPr>
              <a:t>Nutrition-Based Recommendations</a:t>
            </a:r>
            <a:endParaRPr lang="en-US" sz="1920" dirty="0"/>
          </a:p>
        </p:txBody>
      </p:sp>
      <p:sp>
        <p:nvSpPr>
          <p:cNvPr id="9" name="Text 2"/>
          <p:cNvSpPr/>
          <p:nvPr/>
        </p:nvSpPr>
        <p:spPr>
          <a:xfrm>
            <a:off x="914400" y="5733288"/>
            <a:ext cx="3849624" cy="493776"/>
          </a:xfrm>
          <a:prstGeom prst="rect">
            <a:avLst/>
          </a:prstGeom>
          <a:noFill/>
          <a:ln/>
        </p:spPr>
        <p:txBody>
          <a:bodyPr wrap="square" lIns="0" tIns="0" rIns="0" bIns="0" rtlCol="0" anchor="ctr"/>
          <a:lstStyle/>
          <a:p>
            <a:pPr algn="l" indent="0" marL="0">
              <a:lnSpc>
                <a:spcPts val="1920"/>
              </a:lnSpc>
              <a:buNone/>
            </a:pPr>
            <a:r>
              <a:rPr lang="en-US" sz="1530" dirty="0">
                <a:solidFill>
                  <a:srgbClr val="171717"/>
                </a:solidFill>
                <a:latin typeface="思源黑体" pitchFamily="34" charset="0"/>
                <a:ea typeface="思源黑体" pitchFamily="34" charset="-122"/>
                <a:cs typeface="思源黑体" pitchFamily="34" charset="-120"/>
              </a:rPr>
              <a:t>Alleviating symptoms and promoting healing.</a:t>
            </a:r>
            <a:endParaRPr lang="en-US" sz="1530" dirty="0"/>
          </a:p>
        </p:txBody>
      </p:sp>
      <p:sp>
        <p:nvSpPr>
          <p:cNvPr id="10" name="Text 3"/>
          <p:cNvSpPr/>
          <p:nvPr/>
        </p:nvSpPr>
        <p:spPr>
          <a:xfrm>
            <a:off x="5394960" y="4946904"/>
            <a:ext cx="3849624" cy="310896"/>
          </a:xfrm>
          <a:prstGeom prst="rect">
            <a:avLst/>
          </a:prstGeom>
          <a:noFill/>
          <a:ln/>
        </p:spPr>
        <p:txBody>
          <a:bodyPr wrap="none" lIns="0" tIns="0" rIns="0" bIns="0" rtlCol="0" anchor="ctr"/>
          <a:lstStyle/>
          <a:p>
            <a:pPr algn="l" indent="0" marL="0">
              <a:lnSpc>
                <a:spcPts val="2400"/>
              </a:lnSpc>
              <a:buNone/>
            </a:pPr>
            <a:r>
              <a:rPr lang="en-US" sz="1920" dirty="0">
                <a:solidFill>
                  <a:srgbClr val="171717"/>
                </a:solidFill>
                <a:latin typeface="思源黑体" pitchFamily="34" charset="0"/>
                <a:ea typeface="思源黑体" pitchFamily="34" charset="-122"/>
                <a:cs typeface="思源黑体" pitchFamily="34" charset="-120"/>
              </a:rPr>
              <a:t>Meal Plans</a:t>
            </a:r>
            <a:endParaRPr lang="en-US" sz="1920" dirty="0"/>
          </a:p>
        </p:txBody>
      </p:sp>
      <p:sp>
        <p:nvSpPr>
          <p:cNvPr id="11" name="Text 4"/>
          <p:cNvSpPr/>
          <p:nvPr/>
        </p:nvSpPr>
        <p:spPr>
          <a:xfrm>
            <a:off x="5394960" y="5431536"/>
            <a:ext cx="3849624" cy="493776"/>
          </a:xfrm>
          <a:prstGeom prst="rect">
            <a:avLst/>
          </a:prstGeom>
          <a:noFill/>
          <a:ln/>
        </p:spPr>
        <p:txBody>
          <a:bodyPr wrap="square" lIns="0" tIns="0" rIns="0" bIns="0" rtlCol="0" anchor="ctr"/>
          <a:lstStyle/>
          <a:p>
            <a:pPr algn="l" indent="0" marL="0">
              <a:lnSpc>
                <a:spcPts val="1920"/>
              </a:lnSpc>
              <a:buNone/>
            </a:pPr>
            <a:r>
              <a:rPr lang="en-US" sz="1530" dirty="0">
                <a:solidFill>
                  <a:srgbClr val="171717"/>
                </a:solidFill>
                <a:latin typeface="思源黑体" pitchFamily="34" charset="0"/>
                <a:ea typeface="思源黑体" pitchFamily="34" charset="-122"/>
                <a:cs typeface="思源黑体" pitchFamily="34" charset="-120"/>
              </a:rPr>
              <a:t>Customized meal plans for balanced nutrition.</a:t>
            </a:r>
            <a:endParaRPr lang="en-US" sz="1530" dirty="0"/>
          </a:p>
        </p:txBody>
      </p:sp>
      <p:sp>
        <p:nvSpPr>
          <p:cNvPr id="12" name="Text 5"/>
          <p:cNvSpPr/>
          <p:nvPr/>
        </p:nvSpPr>
        <p:spPr>
          <a:xfrm>
            <a:off x="9884664" y="4946904"/>
            <a:ext cx="3849624" cy="310896"/>
          </a:xfrm>
          <a:prstGeom prst="rect">
            <a:avLst/>
          </a:prstGeom>
          <a:noFill/>
          <a:ln/>
        </p:spPr>
        <p:txBody>
          <a:bodyPr wrap="none" lIns="0" tIns="0" rIns="0" bIns="0" rtlCol="0" anchor="ctr"/>
          <a:lstStyle/>
          <a:p>
            <a:pPr algn="l" indent="0" marL="0">
              <a:lnSpc>
                <a:spcPts val="2400"/>
              </a:lnSpc>
              <a:buNone/>
            </a:pPr>
            <a:r>
              <a:rPr lang="en-US" sz="1920" dirty="0">
                <a:solidFill>
                  <a:srgbClr val="171717"/>
                </a:solidFill>
                <a:latin typeface="思源黑体" pitchFamily="34" charset="0"/>
                <a:ea typeface="思源黑体" pitchFamily="34" charset="-122"/>
                <a:cs typeface="思源黑体" pitchFamily="34" charset="-120"/>
              </a:rPr>
              <a:t>Food Allergies and Preferences</a:t>
            </a:r>
            <a:endParaRPr lang="en-US" sz="1920" dirty="0"/>
          </a:p>
        </p:txBody>
      </p:sp>
      <p:sp>
        <p:nvSpPr>
          <p:cNvPr id="13" name="Text 6"/>
          <p:cNvSpPr/>
          <p:nvPr/>
        </p:nvSpPr>
        <p:spPr>
          <a:xfrm>
            <a:off x="9884664" y="5431536"/>
            <a:ext cx="3849624" cy="493776"/>
          </a:xfrm>
          <a:prstGeom prst="rect">
            <a:avLst/>
          </a:prstGeom>
          <a:noFill/>
          <a:ln/>
        </p:spPr>
        <p:txBody>
          <a:bodyPr wrap="square" lIns="0" tIns="0" rIns="0" bIns="0" rtlCol="0" anchor="ctr"/>
          <a:lstStyle/>
          <a:p>
            <a:pPr algn="l" indent="0" marL="0">
              <a:lnSpc>
                <a:spcPts val="1920"/>
              </a:lnSpc>
              <a:buNone/>
            </a:pPr>
            <a:r>
              <a:rPr lang="en-US" sz="1530" dirty="0">
                <a:solidFill>
                  <a:srgbClr val="171717"/>
                </a:solidFill>
                <a:latin typeface="思源黑体" pitchFamily="34" charset="0"/>
                <a:ea typeface="思源黑体" pitchFamily="34" charset="-122"/>
                <a:cs typeface="思源黑体" pitchFamily="34" charset="-120"/>
              </a:rPr>
              <a:t>Consideration of allergies and preferences.</a:t>
            </a:r>
            <a:endParaRPr lang="en-US" sz="153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pic>
        <p:nvPicPr>
          <p:cNvPr id="4" name="Image 2" descr="preencoded.png">    </p:cNvPr>
          <p:cNvPicPr>
            <a:picLocks noChangeAspect="1"/>
          </p:cNvPicPr>
          <p:nvPr/>
        </p:nvPicPr>
        <p:blipFill>
          <a:blip r:embed="rId3"/>
          <a:stretch>
            <a:fillRect/>
          </a:stretch>
        </p:blipFill>
        <p:spPr>
          <a:xfrm>
            <a:off x="685800" y="3822192"/>
            <a:ext cx="4297680" cy="1911096"/>
          </a:xfrm>
          <a:prstGeom prst="rect">
            <a:avLst/>
          </a:prstGeom>
        </p:spPr>
      </p:pic>
      <p:pic>
        <p:nvPicPr>
          <p:cNvPr id="5" name="Image 3" descr="preencoded.png">    </p:cNvPr>
          <p:cNvPicPr>
            <a:picLocks noChangeAspect="1"/>
          </p:cNvPicPr>
          <p:nvPr/>
        </p:nvPicPr>
        <p:blipFill>
          <a:blip r:embed="rId4"/>
          <a:stretch>
            <a:fillRect/>
          </a:stretch>
        </p:blipFill>
        <p:spPr>
          <a:xfrm>
            <a:off x="5175504" y="3822192"/>
            <a:ext cx="4297680" cy="1911096"/>
          </a:xfrm>
          <a:prstGeom prst="rect">
            <a:avLst/>
          </a:prstGeom>
        </p:spPr>
      </p:pic>
      <p:pic>
        <p:nvPicPr>
          <p:cNvPr id="6" name="Image 4" descr="preencoded.png">    </p:cNvPr>
          <p:cNvPicPr>
            <a:picLocks noChangeAspect="1"/>
          </p:cNvPicPr>
          <p:nvPr/>
        </p:nvPicPr>
        <p:blipFill>
          <a:blip r:embed="rId5"/>
          <a:stretch>
            <a:fillRect/>
          </a:stretch>
        </p:blipFill>
        <p:spPr>
          <a:xfrm>
            <a:off x="9656064" y="3822192"/>
            <a:ext cx="4297680" cy="1911096"/>
          </a:xfrm>
          <a:prstGeom prst="rect">
            <a:avLst/>
          </a:prstGeom>
        </p:spPr>
      </p:pic>
      <p:sp>
        <p:nvSpPr>
          <p:cNvPr id="7" name="Text 0"/>
          <p:cNvSpPr/>
          <p:nvPr/>
        </p:nvSpPr>
        <p:spPr>
          <a:xfrm>
            <a:off x="685800" y="2295144"/>
            <a:ext cx="13267944" cy="612648"/>
          </a:xfrm>
          <a:prstGeom prst="rect">
            <a:avLst/>
          </a:prstGeom>
          <a:noFill/>
          <a:ln/>
        </p:spPr>
        <p:txBody>
          <a:bodyPr wrap="none" lIns="0" tIns="0" rIns="0" bIns="0" rtlCol="0" anchor="ctr"/>
          <a:lstStyle/>
          <a:p>
            <a:pPr algn="l" indent="0" marL="0">
              <a:lnSpc>
                <a:spcPts val="4800"/>
              </a:lnSpc>
              <a:buNone/>
            </a:pPr>
            <a:r>
              <a:rPr lang="en-US" sz="3840" dirty="0">
                <a:solidFill>
                  <a:srgbClr val="5E73F8"/>
                </a:solidFill>
                <a:latin typeface="思源黑体" pitchFamily="34" charset="0"/>
                <a:ea typeface="思源黑体" pitchFamily="34" charset="-122"/>
                <a:cs typeface="思源黑体" pitchFamily="34" charset="-120"/>
              </a:rPr>
              <a:t>User Interface Design</a:t>
            </a:r>
            <a:endParaRPr lang="en-US" sz="3840" dirty="0"/>
          </a:p>
        </p:txBody>
      </p:sp>
      <p:sp>
        <p:nvSpPr>
          <p:cNvPr id="8" name="Text 1"/>
          <p:cNvSpPr/>
          <p:nvPr/>
        </p:nvSpPr>
        <p:spPr>
          <a:xfrm>
            <a:off x="685800" y="3118104"/>
            <a:ext cx="13267944" cy="493776"/>
          </a:xfrm>
          <a:prstGeom prst="rect">
            <a:avLst/>
          </a:prstGeom>
          <a:noFill/>
          <a:ln/>
        </p:spPr>
        <p:txBody>
          <a:bodyPr wrap="square" lIns="0" tIns="0" rIns="0" bIns="0" rtlCol="0" anchor="ctr"/>
          <a:lstStyle/>
          <a:p>
            <a:pPr algn="l" indent="0" marL="0">
              <a:lnSpc>
                <a:spcPts val="1920"/>
              </a:lnSpc>
              <a:buNone/>
            </a:pPr>
            <a:r>
              <a:rPr lang="en-US" sz="1530" dirty="0">
                <a:solidFill>
                  <a:srgbClr val="171717"/>
                </a:solidFill>
                <a:latin typeface="思源黑体" pitchFamily="34" charset="0"/>
                <a:ea typeface="思源黑体" pitchFamily="34" charset="-122"/>
                <a:cs typeface="思源黑体" pitchFamily="34" charset="-120"/>
              </a:rPr>
              <a:t>The design of the user interface focuses on usability, visual representation of data, and accessibility across devices. It aims to empower users by making information easily understandable and accessible at all times.</a:t>
            </a:r>
            <a:endParaRPr lang="en-US" sz="1530" dirty="0"/>
          </a:p>
        </p:txBody>
      </p:sp>
      <p:sp>
        <p:nvSpPr>
          <p:cNvPr id="9" name="Text 2"/>
          <p:cNvSpPr/>
          <p:nvPr/>
        </p:nvSpPr>
        <p:spPr>
          <a:xfrm>
            <a:off x="914400" y="4050792"/>
            <a:ext cx="3849624" cy="310896"/>
          </a:xfrm>
          <a:prstGeom prst="rect">
            <a:avLst/>
          </a:prstGeom>
          <a:noFill/>
          <a:ln/>
        </p:spPr>
        <p:txBody>
          <a:bodyPr wrap="none" lIns="0" tIns="0" rIns="0" bIns="0" rtlCol="0" anchor="ctr"/>
          <a:lstStyle/>
          <a:p>
            <a:pPr algn="l" indent="0" marL="0">
              <a:lnSpc>
                <a:spcPts val="2400"/>
              </a:lnSpc>
              <a:buNone/>
            </a:pPr>
            <a:r>
              <a:rPr lang="en-US" sz="1920" dirty="0">
                <a:solidFill>
                  <a:srgbClr val="171717"/>
                </a:solidFill>
                <a:latin typeface="思源黑体" pitchFamily="34" charset="0"/>
                <a:ea typeface="思源黑体" pitchFamily="34" charset="-122"/>
                <a:cs typeface="思源黑体" pitchFamily="34" charset="-120"/>
              </a:rPr>
              <a:t>User-Friendly Interface</a:t>
            </a:r>
            <a:endParaRPr lang="en-US" sz="1920" dirty="0"/>
          </a:p>
        </p:txBody>
      </p:sp>
      <p:sp>
        <p:nvSpPr>
          <p:cNvPr id="10" name="Text 3"/>
          <p:cNvSpPr/>
          <p:nvPr/>
        </p:nvSpPr>
        <p:spPr>
          <a:xfrm>
            <a:off x="914400" y="4535424"/>
            <a:ext cx="3849624" cy="978408"/>
          </a:xfrm>
          <a:prstGeom prst="rect">
            <a:avLst/>
          </a:prstGeom>
          <a:noFill/>
          <a:ln/>
        </p:spPr>
        <p:txBody>
          <a:bodyPr wrap="square" lIns="0" tIns="0" rIns="0" bIns="0" rtlCol="0" anchor="ctr"/>
          <a:lstStyle/>
          <a:p>
            <a:pPr algn="l" indent="0" marL="0">
              <a:lnSpc>
                <a:spcPts val="1920"/>
              </a:lnSpc>
              <a:buNone/>
            </a:pPr>
            <a:r>
              <a:rPr lang="en-US" sz="1530" dirty="0">
                <a:solidFill>
                  <a:srgbClr val="171717"/>
                </a:solidFill>
                <a:latin typeface="思源黑体" pitchFamily="34" charset="0"/>
                <a:ea typeface="思源黑体" pitchFamily="34" charset="-122"/>
                <a:cs typeface="思源黑体" pitchFamily="34" charset="-120"/>
              </a:rPr>
              <a:t>The system will feature an intuitive interface, making it easy for users to input symptoms and navigate recommendations.</a:t>
            </a:r>
            <a:endParaRPr lang="en-US" sz="1530" dirty="0"/>
          </a:p>
        </p:txBody>
      </p:sp>
      <p:sp>
        <p:nvSpPr>
          <p:cNvPr id="11" name="Text 4"/>
          <p:cNvSpPr/>
          <p:nvPr/>
        </p:nvSpPr>
        <p:spPr>
          <a:xfrm>
            <a:off x="5394960" y="4050792"/>
            <a:ext cx="3849624" cy="310896"/>
          </a:xfrm>
          <a:prstGeom prst="rect">
            <a:avLst/>
          </a:prstGeom>
          <a:noFill/>
          <a:ln/>
        </p:spPr>
        <p:txBody>
          <a:bodyPr wrap="none" lIns="0" tIns="0" rIns="0" bIns="0" rtlCol="0" anchor="ctr"/>
          <a:lstStyle/>
          <a:p>
            <a:pPr algn="l" indent="0" marL="0">
              <a:lnSpc>
                <a:spcPts val="2400"/>
              </a:lnSpc>
              <a:buNone/>
            </a:pPr>
            <a:r>
              <a:rPr lang="en-US" sz="1920" dirty="0">
                <a:solidFill>
                  <a:srgbClr val="171717"/>
                </a:solidFill>
                <a:latin typeface="思源黑体" pitchFamily="34" charset="0"/>
                <a:ea typeface="思源黑体" pitchFamily="34" charset="-122"/>
                <a:cs typeface="思源黑体" pitchFamily="34" charset="-120"/>
              </a:rPr>
              <a:t>Visual Data Representation</a:t>
            </a:r>
            <a:endParaRPr lang="en-US" sz="1920" dirty="0"/>
          </a:p>
        </p:txBody>
      </p:sp>
      <p:sp>
        <p:nvSpPr>
          <p:cNvPr id="12" name="Text 5"/>
          <p:cNvSpPr/>
          <p:nvPr/>
        </p:nvSpPr>
        <p:spPr>
          <a:xfrm>
            <a:off x="5394960" y="4535424"/>
            <a:ext cx="3849624" cy="978408"/>
          </a:xfrm>
          <a:prstGeom prst="rect">
            <a:avLst/>
          </a:prstGeom>
          <a:noFill/>
          <a:ln/>
        </p:spPr>
        <p:txBody>
          <a:bodyPr wrap="square" lIns="0" tIns="0" rIns="0" bIns="0" rtlCol="0" anchor="ctr"/>
          <a:lstStyle/>
          <a:p>
            <a:pPr algn="l" indent="0" marL="0">
              <a:lnSpc>
                <a:spcPts val="1920"/>
              </a:lnSpc>
              <a:buNone/>
            </a:pPr>
            <a:r>
              <a:rPr lang="en-US" sz="1530" dirty="0">
                <a:solidFill>
                  <a:srgbClr val="171717"/>
                </a:solidFill>
                <a:latin typeface="思源黑体" pitchFamily="34" charset="0"/>
                <a:ea typeface="思源黑体" pitchFamily="34" charset="-122"/>
                <a:cs typeface="思源黑体" pitchFamily="34" charset="-120"/>
              </a:rPr>
              <a:t>Graphs and charts will be used to present health data, progress, and recommendations in a clear and engaging manner.</a:t>
            </a:r>
            <a:endParaRPr lang="en-US" sz="1530" dirty="0"/>
          </a:p>
        </p:txBody>
      </p:sp>
      <p:sp>
        <p:nvSpPr>
          <p:cNvPr id="13" name="Text 6"/>
          <p:cNvSpPr/>
          <p:nvPr/>
        </p:nvSpPr>
        <p:spPr>
          <a:xfrm>
            <a:off x="9884664" y="4050792"/>
            <a:ext cx="3849624" cy="310896"/>
          </a:xfrm>
          <a:prstGeom prst="rect">
            <a:avLst/>
          </a:prstGeom>
          <a:noFill/>
          <a:ln/>
        </p:spPr>
        <p:txBody>
          <a:bodyPr wrap="none" lIns="0" tIns="0" rIns="0" bIns="0" rtlCol="0" anchor="ctr"/>
          <a:lstStyle/>
          <a:p>
            <a:pPr algn="l" indent="0" marL="0">
              <a:lnSpc>
                <a:spcPts val="2400"/>
              </a:lnSpc>
              <a:buNone/>
            </a:pPr>
            <a:r>
              <a:rPr lang="en-US" sz="1920" dirty="0">
                <a:solidFill>
                  <a:srgbClr val="171717"/>
                </a:solidFill>
                <a:latin typeface="思源黑体" pitchFamily="34" charset="0"/>
                <a:ea typeface="思源黑体" pitchFamily="34" charset="-122"/>
                <a:cs typeface="思源黑体" pitchFamily="34" charset="-120"/>
              </a:rPr>
              <a:t>Mobile Accessibility</a:t>
            </a:r>
            <a:endParaRPr lang="en-US" sz="1920" dirty="0"/>
          </a:p>
        </p:txBody>
      </p:sp>
      <p:sp>
        <p:nvSpPr>
          <p:cNvPr id="14" name="Text 7"/>
          <p:cNvSpPr/>
          <p:nvPr/>
        </p:nvSpPr>
        <p:spPr>
          <a:xfrm>
            <a:off x="9884664" y="4535424"/>
            <a:ext cx="3849624" cy="978408"/>
          </a:xfrm>
          <a:prstGeom prst="rect">
            <a:avLst/>
          </a:prstGeom>
          <a:noFill/>
          <a:ln/>
        </p:spPr>
        <p:txBody>
          <a:bodyPr wrap="square" lIns="0" tIns="0" rIns="0" bIns="0" rtlCol="0" anchor="ctr"/>
          <a:lstStyle/>
          <a:p>
            <a:pPr algn="l" indent="0" marL="0">
              <a:lnSpc>
                <a:spcPts val="1920"/>
              </a:lnSpc>
              <a:buNone/>
            </a:pPr>
            <a:r>
              <a:rPr lang="en-US" sz="1530" dirty="0">
                <a:solidFill>
                  <a:srgbClr val="171717"/>
                </a:solidFill>
                <a:latin typeface="思源黑体" pitchFamily="34" charset="0"/>
                <a:ea typeface="思源黑体" pitchFamily="34" charset="-122"/>
                <a:cs typeface="思源黑体" pitchFamily="34" charset="-120"/>
              </a:rPr>
              <a:t>The system will be accessible on various devices, including smartphones and tablets, ensuring users can receive guidance anytime.</a:t>
            </a:r>
            <a:endParaRPr lang="en-US" sz="153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5001768" y="2212848"/>
            <a:ext cx="4645152" cy="4645152"/>
          </a:xfrm>
          <a:prstGeom prst="rect">
            <a:avLst/>
          </a:prstGeom>
        </p:spPr>
      </p:pic>
      <p:pic>
        <p:nvPicPr>
          <p:cNvPr id="4" name="Image 2" descr="preencoded.png">    </p:cNvPr>
          <p:cNvPicPr>
            <a:picLocks noChangeAspect="1"/>
          </p:cNvPicPr>
          <p:nvPr/>
        </p:nvPicPr>
        <p:blipFill>
          <a:blip r:embed="rId3"/>
          <a:stretch>
            <a:fillRect/>
          </a:stretch>
        </p:blipFill>
        <p:spPr>
          <a:xfrm>
            <a:off x="5001768" y="2212848"/>
            <a:ext cx="4645152" cy="4645152"/>
          </a:xfrm>
          <a:prstGeom prst="rect">
            <a:avLst/>
          </a:prstGeom>
        </p:spPr>
      </p:pic>
      <p:pic>
        <p:nvPicPr>
          <p:cNvPr id="5" name="Image 3" descr="preencoded.png">    </p:cNvPr>
          <p:cNvPicPr>
            <a:picLocks noChangeAspect="1"/>
          </p:cNvPicPr>
          <p:nvPr/>
        </p:nvPicPr>
        <p:blipFill>
          <a:blip r:embed="rId4"/>
          <a:stretch>
            <a:fillRect/>
          </a:stretch>
        </p:blipFill>
        <p:spPr>
          <a:xfrm>
            <a:off x="5001768" y="2212848"/>
            <a:ext cx="4645152" cy="4645152"/>
          </a:xfrm>
          <a:prstGeom prst="rect">
            <a:avLst/>
          </a:prstGeom>
        </p:spPr>
      </p:pic>
      <p:pic>
        <p:nvPicPr>
          <p:cNvPr id="6" name="Image 4" descr="preencoded.png">    </p:cNvPr>
          <p:cNvPicPr>
            <a:picLocks noChangeAspect="1"/>
          </p:cNvPicPr>
          <p:nvPr/>
        </p:nvPicPr>
        <p:blipFill>
          <a:blip r:embed="rId5"/>
          <a:stretch>
            <a:fillRect/>
          </a:stretch>
        </p:blipFill>
        <p:spPr>
          <a:xfrm>
            <a:off x="4599432" y="4050792"/>
            <a:ext cx="978408" cy="978408"/>
          </a:xfrm>
          <a:prstGeom prst="rect">
            <a:avLst/>
          </a:prstGeom>
        </p:spPr>
      </p:pic>
      <p:pic>
        <p:nvPicPr>
          <p:cNvPr id="7" name="Image 5" descr="preencoded.png">    </p:cNvPr>
          <p:cNvPicPr>
            <a:picLocks noChangeAspect="1"/>
          </p:cNvPicPr>
          <p:nvPr/>
        </p:nvPicPr>
        <p:blipFill>
          <a:blip r:embed="rId6"/>
          <a:stretch>
            <a:fillRect/>
          </a:stretch>
        </p:blipFill>
        <p:spPr>
          <a:xfrm>
            <a:off x="7946136" y="2112264"/>
            <a:ext cx="978408" cy="978408"/>
          </a:xfrm>
          <a:prstGeom prst="rect">
            <a:avLst/>
          </a:prstGeom>
        </p:spPr>
      </p:pic>
      <p:pic>
        <p:nvPicPr>
          <p:cNvPr id="8" name="Image 6" descr="preencoded.png">    </p:cNvPr>
          <p:cNvPicPr>
            <a:picLocks noChangeAspect="1"/>
          </p:cNvPicPr>
          <p:nvPr/>
        </p:nvPicPr>
        <p:blipFill>
          <a:blip r:embed="rId7"/>
          <a:stretch>
            <a:fillRect/>
          </a:stretch>
        </p:blipFill>
        <p:spPr>
          <a:xfrm>
            <a:off x="7946136" y="5980176"/>
            <a:ext cx="978408" cy="978408"/>
          </a:xfrm>
          <a:prstGeom prst="rect">
            <a:avLst/>
          </a:prstGeom>
        </p:spPr>
      </p:pic>
      <p:sp>
        <p:nvSpPr>
          <p:cNvPr id="9" name="Text 0"/>
          <p:cNvSpPr/>
          <p:nvPr/>
        </p:nvSpPr>
        <p:spPr>
          <a:xfrm>
            <a:off x="685800" y="1380744"/>
            <a:ext cx="13267944" cy="612648"/>
          </a:xfrm>
          <a:prstGeom prst="rect">
            <a:avLst/>
          </a:prstGeom>
          <a:noFill/>
          <a:ln/>
        </p:spPr>
        <p:txBody>
          <a:bodyPr wrap="none" lIns="0" tIns="0" rIns="0" bIns="0" rtlCol="0" anchor="ctr"/>
          <a:lstStyle/>
          <a:p>
            <a:pPr algn="l" indent="0" marL="0">
              <a:lnSpc>
                <a:spcPts val="4800"/>
              </a:lnSpc>
              <a:buNone/>
            </a:pPr>
            <a:r>
              <a:rPr lang="en-US" sz="3840" dirty="0">
                <a:solidFill>
                  <a:srgbClr val="5E73F8"/>
                </a:solidFill>
                <a:latin typeface="思源黑体" pitchFamily="34" charset="0"/>
                <a:ea typeface="思源黑体" pitchFamily="34" charset="-122"/>
                <a:cs typeface="思源黑体" pitchFamily="34" charset="-120"/>
              </a:rPr>
              <a:t>Future Enhancements</a:t>
            </a:r>
            <a:endParaRPr lang="en-US" sz="3840" dirty="0"/>
          </a:p>
        </p:txBody>
      </p:sp>
      <p:sp>
        <p:nvSpPr>
          <p:cNvPr id="10" name="Text 1"/>
          <p:cNvSpPr/>
          <p:nvPr/>
        </p:nvSpPr>
        <p:spPr>
          <a:xfrm>
            <a:off x="786384" y="3630168"/>
            <a:ext cx="3538728" cy="612648"/>
          </a:xfrm>
          <a:prstGeom prst="rect">
            <a:avLst/>
          </a:prstGeom>
          <a:noFill/>
          <a:ln/>
        </p:spPr>
        <p:txBody>
          <a:bodyPr wrap="square" lIns="0" tIns="0" rIns="0" bIns="0" rtlCol="0" anchor="ctr"/>
          <a:lstStyle/>
          <a:p>
            <a:pPr algn="r" indent="0" marL="0">
              <a:lnSpc>
                <a:spcPts val="2400"/>
              </a:lnSpc>
              <a:buNone/>
            </a:pPr>
            <a:r>
              <a:rPr lang="en-US" sz="1920" dirty="0">
                <a:solidFill>
                  <a:srgbClr val="171717"/>
                </a:solidFill>
                <a:latin typeface="思源黑体" pitchFamily="34" charset="0"/>
                <a:ea typeface="思源黑体" pitchFamily="34" charset="-122"/>
                <a:cs typeface="思源黑体" pitchFamily="34" charset="-120"/>
              </a:rPr>
              <a:t>Integration with Wearable Devices</a:t>
            </a:r>
            <a:endParaRPr lang="en-US" sz="1920" dirty="0"/>
          </a:p>
        </p:txBody>
      </p:sp>
      <p:sp>
        <p:nvSpPr>
          <p:cNvPr id="11" name="Text 2"/>
          <p:cNvSpPr/>
          <p:nvPr/>
        </p:nvSpPr>
        <p:spPr>
          <a:xfrm>
            <a:off x="786384" y="4462272"/>
            <a:ext cx="3538728" cy="978408"/>
          </a:xfrm>
          <a:prstGeom prst="rect">
            <a:avLst/>
          </a:prstGeom>
          <a:noFill/>
          <a:ln/>
        </p:spPr>
        <p:txBody>
          <a:bodyPr wrap="square" lIns="0" tIns="0" rIns="0" bIns="0" rtlCol="0" anchor="ctr"/>
          <a:lstStyle/>
          <a:p>
            <a:pPr algn="r" indent="0" marL="0">
              <a:lnSpc>
                <a:spcPts val="1920"/>
              </a:lnSpc>
              <a:buNone/>
            </a:pPr>
            <a:r>
              <a:rPr lang="en-US" sz="1530" dirty="0">
                <a:solidFill>
                  <a:srgbClr val="171717"/>
                </a:solidFill>
                <a:latin typeface="思源黑体" pitchFamily="34" charset="0"/>
                <a:ea typeface="思源黑体" pitchFamily="34" charset="-122"/>
                <a:cs typeface="思源黑体" pitchFamily="34" charset="-120"/>
              </a:rPr>
              <a:t>Future versions of the system may integrate with wearable health devices to provide real-time health monitoring and personalized recommendations.</a:t>
            </a:r>
            <a:endParaRPr lang="en-US" sz="1530" dirty="0"/>
          </a:p>
        </p:txBody>
      </p:sp>
      <p:sp>
        <p:nvSpPr>
          <p:cNvPr id="12" name="Text 3"/>
          <p:cNvSpPr/>
          <p:nvPr/>
        </p:nvSpPr>
        <p:spPr>
          <a:xfrm>
            <a:off x="5020056" y="4352544"/>
            <a:ext cx="137160" cy="365760"/>
          </a:xfrm>
          <a:prstGeom prst="rect">
            <a:avLst/>
          </a:prstGeom>
          <a:noFill/>
          <a:ln/>
        </p:spPr>
        <p:txBody>
          <a:bodyPr wrap="none" lIns="0" tIns="0" rIns="0" bIns="0" rtlCol="0" anchor="ctr"/>
          <a:lstStyle/>
          <a:p>
            <a:pPr algn="l" indent="0" marL="0">
              <a:lnSpc>
                <a:spcPts val="2300"/>
              </a:lnSpc>
              <a:buNone/>
            </a:pPr>
            <a:r>
              <a:rPr lang="en-US" sz="1920" dirty="0">
                <a:solidFill>
                  <a:srgbClr val="4A4A4A"/>
                </a:solidFill>
                <a:latin typeface="思源黑体" pitchFamily="34" charset="0"/>
                <a:ea typeface="思源黑体" pitchFamily="34" charset="-122"/>
                <a:cs typeface="思源黑体" pitchFamily="34" charset="-120"/>
              </a:rPr>
              <a:t>1</a:t>
            </a:r>
            <a:endParaRPr lang="en-US" sz="1920" dirty="0"/>
          </a:p>
        </p:txBody>
      </p:sp>
      <p:sp>
        <p:nvSpPr>
          <p:cNvPr id="13" name="Text 4"/>
          <p:cNvSpPr/>
          <p:nvPr/>
        </p:nvSpPr>
        <p:spPr>
          <a:xfrm>
            <a:off x="8366760" y="2423160"/>
            <a:ext cx="137160" cy="365760"/>
          </a:xfrm>
          <a:prstGeom prst="rect">
            <a:avLst/>
          </a:prstGeom>
          <a:noFill/>
          <a:ln/>
        </p:spPr>
        <p:txBody>
          <a:bodyPr wrap="none" lIns="0" tIns="0" rIns="0" bIns="0" rtlCol="0" anchor="ctr"/>
          <a:lstStyle/>
          <a:p>
            <a:pPr algn="l" indent="0" marL="0">
              <a:lnSpc>
                <a:spcPts val="2300"/>
              </a:lnSpc>
              <a:buNone/>
            </a:pPr>
            <a:r>
              <a:rPr lang="en-US" sz="1920" dirty="0">
                <a:solidFill>
                  <a:srgbClr val="4A4A4A"/>
                </a:solidFill>
                <a:latin typeface="思源黑体" pitchFamily="34" charset="0"/>
                <a:ea typeface="思源黑体" pitchFamily="34" charset="-122"/>
                <a:cs typeface="思源黑体" pitchFamily="34" charset="-120"/>
              </a:rPr>
              <a:t>2</a:t>
            </a:r>
            <a:endParaRPr lang="en-US" sz="1920" dirty="0"/>
          </a:p>
        </p:txBody>
      </p:sp>
      <p:sp>
        <p:nvSpPr>
          <p:cNvPr id="14" name="Text 5"/>
          <p:cNvSpPr/>
          <p:nvPr/>
        </p:nvSpPr>
        <p:spPr>
          <a:xfrm>
            <a:off x="9930384" y="2615184"/>
            <a:ext cx="3922776" cy="310896"/>
          </a:xfrm>
          <a:prstGeom prst="rect">
            <a:avLst/>
          </a:prstGeom>
          <a:noFill/>
          <a:ln/>
        </p:spPr>
        <p:txBody>
          <a:bodyPr wrap="none" lIns="0" tIns="0" rIns="0" bIns="0" rtlCol="0" anchor="ctr"/>
          <a:lstStyle/>
          <a:p>
            <a:pPr algn="l" indent="0" marL="0">
              <a:lnSpc>
                <a:spcPts val="2400"/>
              </a:lnSpc>
              <a:buNone/>
            </a:pPr>
            <a:r>
              <a:rPr lang="en-US" sz="1920" dirty="0">
                <a:solidFill>
                  <a:srgbClr val="171717"/>
                </a:solidFill>
                <a:latin typeface="思源黑体" pitchFamily="34" charset="0"/>
                <a:ea typeface="思源黑体" pitchFamily="34" charset="-122"/>
                <a:cs typeface="思源黑体" pitchFamily="34" charset="-120"/>
              </a:rPr>
              <a:t>Community Support Features</a:t>
            </a:r>
            <a:endParaRPr lang="en-US" sz="1920" dirty="0"/>
          </a:p>
        </p:txBody>
      </p:sp>
      <p:sp>
        <p:nvSpPr>
          <p:cNvPr id="15" name="Text 6"/>
          <p:cNvSpPr/>
          <p:nvPr/>
        </p:nvSpPr>
        <p:spPr>
          <a:xfrm>
            <a:off x="9930384" y="3136392"/>
            <a:ext cx="3922776" cy="731520"/>
          </a:xfrm>
          <a:prstGeom prst="rect">
            <a:avLst/>
          </a:prstGeom>
          <a:noFill/>
          <a:ln/>
        </p:spPr>
        <p:txBody>
          <a:bodyPr wrap="square" lIns="0" tIns="0" rIns="0" bIns="0" rtlCol="0" anchor="ctr"/>
          <a:lstStyle/>
          <a:p>
            <a:pPr algn="l" indent="0" marL="0">
              <a:lnSpc>
                <a:spcPts val="1920"/>
              </a:lnSpc>
              <a:buNone/>
            </a:pPr>
            <a:r>
              <a:rPr lang="en-US" sz="1530" dirty="0">
                <a:solidFill>
                  <a:srgbClr val="171717"/>
                </a:solidFill>
                <a:latin typeface="思源黑体" pitchFamily="34" charset="0"/>
                <a:ea typeface="思源黑体" pitchFamily="34" charset="-122"/>
                <a:cs typeface="思源黑体" pitchFamily="34" charset="-120"/>
              </a:rPr>
              <a:t>A forum or community feature will enable users to connect, share experiences, and support each other in their health journeys.</a:t>
            </a:r>
            <a:endParaRPr lang="en-US" sz="1530" dirty="0"/>
          </a:p>
        </p:txBody>
      </p:sp>
      <p:sp>
        <p:nvSpPr>
          <p:cNvPr id="16" name="Text 7"/>
          <p:cNvSpPr/>
          <p:nvPr/>
        </p:nvSpPr>
        <p:spPr>
          <a:xfrm>
            <a:off x="8366760" y="6291072"/>
            <a:ext cx="137160" cy="365760"/>
          </a:xfrm>
          <a:prstGeom prst="rect">
            <a:avLst/>
          </a:prstGeom>
          <a:noFill/>
          <a:ln/>
        </p:spPr>
        <p:txBody>
          <a:bodyPr wrap="none" lIns="0" tIns="0" rIns="0" bIns="0" rtlCol="0" anchor="ctr"/>
          <a:lstStyle/>
          <a:p>
            <a:pPr algn="l" indent="0" marL="0">
              <a:lnSpc>
                <a:spcPts val="2300"/>
              </a:lnSpc>
              <a:buNone/>
            </a:pPr>
            <a:r>
              <a:rPr lang="en-US" sz="1920" dirty="0">
                <a:solidFill>
                  <a:srgbClr val="4A4A4A"/>
                </a:solidFill>
                <a:latin typeface="思源黑体" pitchFamily="34" charset="0"/>
                <a:ea typeface="思源黑体" pitchFamily="34" charset="-122"/>
                <a:cs typeface="思源黑体" pitchFamily="34" charset="-120"/>
              </a:rPr>
              <a:t>3</a:t>
            </a:r>
            <a:endParaRPr lang="en-US" sz="1920" dirty="0"/>
          </a:p>
        </p:txBody>
      </p:sp>
      <p:sp>
        <p:nvSpPr>
          <p:cNvPr id="17" name="Text 8"/>
          <p:cNvSpPr/>
          <p:nvPr/>
        </p:nvSpPr>
        <p:spPr>
          <a:xfrm>
            <a:off x="9930384" y="4956048"/>
            <a:ext cx="3922776" cy="310896"/>
          </a:xfrm>
          <a:prstGeom prst="rect">
            <a:avLst/>
          </a:prstGeom>
          <a:noFill/>
          <a:ln/>
        </p:spPr>
        <p:txBody>
          <a:bodyPr wrap="none" lIns="0" tIns="0" rIns="0" bIns="0" rtlCol="0" anchor="ctr"/>
          <a:lstStyle/>
          <a:p>
            <a:pPr algn="l" indent="0" marL="0">
              <a:lnSpc>
                <a:spcPts val="2400"/>
              </a:lnSpc>
              <a:buNone/>
            </a:pPr>
            <a:r>
              <a:rPr lang="en-US" sz="1920" dirty="0">
                <a:solidFill>
                  <a:srgbClr val="171717"/>
                </a:solidFill>
                <a:latin typeface="思源黑体" pitchFamily="34" charset="0"/>
                <a:ea typeface="思源黑体" pitchFamily="34" charset="-122"/>
                <a:cs typeface="思源黑体" pitchFamily="34" charset="-120"/>
              </a:rPr>
              <a:t>Continuous Learning</a:t>
            </a:r>
            <a:endParaRPr lang="en-US" sz="1920" dirty="0"/>
          </a:p>
        </p:txBody>
      </p:sp>
      <p:sp>
        <p:nvSpPr>
          <p:cNvPr id="18" name="Text 9"/>
          <p:cNvSpPr/>
          <p:nvPr/>
        </p:nvSpPr>
        <p:spPr>
          <a:xfrm>
            <a:off x="9930384" y="5486400"/>
            <a:ext cx="3922776" cy="978408"/>
          </a:xfrm>
          <a:prstGeom prst="rect">
            <a:avLst/>
          </a:prstGeom>
          <a:noFill/>
          <a:ln/>
        </p:spPr>
        <p:txBody>
          <a:bodyPr wrap="square" lIns="0" tIns="0" rIns="0" bIns="0" rtlCol="0" anchor="ctr"/>
          <a:lstStyle/>
          <a:p>
            <a:pPr algn="l" indent="0" marL="0">
              <a:lnSpc>
                <a:spcPts val="1920"/>
              </a:lnSpc>
              <a:buNone/>
            </a:pPr>
            <a:r>
              <a:rPr lang="en-US" sz="1530" dirty="0">
                <a:solidFill>
                  <a:srgbClr val="171717"/>
                </a:solidFill>
                <a:latin typeface="思源黑体" pitchFamily="34" charset="0"/>
                <a:ea typeface="思源黑体" pitchFamily="34" charset="-122"/>
                <a:cs typeface="思源黑体" pitchFamily="34" charset="-120"/>
              </a:rPr>
              <a:t>The system will be designed to learn from user interactions, improving its recommendations and predictions over time.</a:t>
            </a:r>
            <a:endParaRPr lang="en-US" sz="153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2025-08-24T11:06:22Z</dcterms:created>
  <dcterms:modified xsi:type="dcterms:W3CDTF">2025-08-24T11:06:22Z</dcterms:modified>
</cp:coreProperties>
</file>